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9" r:id="rId2"/>
    <p:sldId id="326" r:id="rId3"/>
    <p:sldId id="329" r:id="rId4"/>
    <p:sldId id="331" r:id="rId5"/>
    <p:sldId id="332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34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55" r:id="rId26"/>
    <p:sldId id="350" r:id="rId27"/>
    <p:sldId id="351" r:id="rId28"/>
    <p:sldId id="352" r:id="rId29"/>
    <p:sldId id="354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47" r:id="rId38"/>
    <p:sldId id="346" r:id="rId39"/>
    <p:sldId id="349" r:id="rId40"/>
    <p:sldId id="353" r:id="rId41"/>
    <p:sldId id="348" r:id="rId42"/>
    <p:sldId id="335" r:id="rId43"/>
    <p:sldId id="363" r:id="rId44"/>
    <p:sldId id="364" r:id="rId45"/>
    <p:sldId id="368" r:id="rId46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7C9"/>
    <a:srgbClr val="75AB3E"/>
    <a:srgbClr val="F7A3A3"/>
    <a:srgbClr val="ED3031"/>
    <a:srgbClr val="00C100"/>
    <a:srgbClr val="AFCEFB"/>
    <a:srgbClr val="BAB1F9"/>
    <a:srgbClr val="2290CF"/>
    <a:srgbClr val="E8E5E1"/>
    <a:srgbClr val="F3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9711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5483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7033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6254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5372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2934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445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2471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253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13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416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V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D6F8D-4880-4075-9FDB-A007E7ADDB10}" type="datetimeFigureOut">
              <a:rPr lang="es-VE" smtClean="0"/>
              <a:t>18/8/2020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E26E5-D1C3-4650-B0D2-DDC58D32E41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055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24.pn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jp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jpeg"/><Relationship Id="rId4" Type="http://schemas.openxmlformats.org/officeDocument/2006/relationships/image" Target="../media/image144.png"/><Relationship Id="rId9" Type="http://schemas.openxmlformats.org/officeDocument/2006/relationships/image" Target="../media/image149.jp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6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65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6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9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68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64.png"/><Relationship Id="rId5" Type="http://schemas.openxmlformats.org/officeDocument/2006/relationships/image" Target="../media/image145.png"/><Relationship Id="rId10" Type="http://schemas.openxmlformats.org/officeDocument/2006/relationships/image" Target="../media/image163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Relationship Id="rId1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jpeg"/><Relationship Id="rId18" Type="http://schemas.openxmlformats.org/officeDocument/2006/relationships/image" Target="../media/image43.jp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jpg"/><Relationship Id="rId34" Type="http://schemas.openxmlformats.org/officeDocument/2006/relationships/image" Target="../media/image59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17" Type="http://schemas.openxmlformats.org/officeDocument/2006/relationships/image" Target="../media/image42.jp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2" Type="http://schemas.openxmlformats.org/officeDocument/2006/relationships/image" Target="../media/image27.jpeg"/><Relationship Id="rId16" Type="http://schemas.openxmlformats.org/officeDocument/2006/relationships/image" Target="../media/image41.jpg"/><Relationship Id="rId20" Type="http://schemas.openxmlformats.org/officeDocument/2006/relationships/image" Target="../media/image45.jp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23" Type="http://schemas.openxmlformats.org/officeDocument/2006/relationships/image" Target="../media/image48.jpe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35.jp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Relationship Id="rId22" Type="http://schemas.openxmlformats.org/officeDocument/2006/relationships/image" Target="../media/image47.jp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7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72.png"/><Relationship Id="rId5" Type="http://schemas.openxmlformats.org/officeDocument/2006/relationships/image" Target="../media/image145.png"/><Relationship Id="rId10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image" Target="../media/image62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4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112.pn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12" Type="http://schemas.openxmlformats.org/officeDocument/2006/relationships/image" Target="../media/image111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5" Type="http://schemas.openxmlformats.org/officeDocument/2006/relationships/image" Target="../media/image104.jpe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jpeg"/><Relationship Id="rId1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8682" y="5301078"/>
            <a:ext cx="433888" cy="1344101"/>
            <a:chOff x="506782" y="1787475"/>
            <a:chExt cx="433888" cy="1344101"/>
          </a:xfrm>
        </p:grpSpPr>
        <p:sp>
          <p:nvSpPr>
            <p:cNvPr id="65" name="Rectangle 64"/>
            <p:cNvSpPr/>
            <p:nvPr/>
          </p:nvSpPr>
          <p:spPr>
            <a:xfrm rot="16200000">
              <a:off x="402421" y="2360849"/>
              <a:ext cx="82258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  <a:cs typeface="MV Boli" panose="02000500030200090000" pitchFamily="2" charset="0"/>
                </a:rPr>
                <a:t>Design Co.</a:t>
              </a:r>
            </a:p>
          </p:txBody>
        </p:sp>
        <p:sp>
          <p:nvSpPr>
            <p:cNvPr id="67" name="Rectangle 66"/>
            <p:cNvSpPr/>
            <p:nvPr/>
          </p:nvSpPr>
          <p:spPr>
            <a:xfrm rot="16200000">
              <a:off x="190083" y="2560961"/>
              <a:ext cx="887314" cy="2539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50" b="1" dirty="0" smtClean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  <a:cs typeface="MV Boli" panose="02000500030200090000" pitchFamily="2" charset="0"/>
                </a:rPr>
                <a:t>Structural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 rot="16200000">
              <a:off x="378340" y="1915917"/>
              <a:ext cx="5108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  <a:cs typeface="MV Boli" panose="02000500030200090000" pitchFamily="2" charset="0"/>
                </a:rPr>
                <a:t>Steel</a:t>
              </a: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954433" y="5405564"/>
            <a:ext cx="15087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 smtClean="0">
                <a:ln w="0"/>
                <a:solidFill>
                  <a:srgbClr val="7030A0"/>
                </a:solidFill>
                <a:latin typeface="Bahnschrift SemiBold" panose="020B0502040204020203" pitchFamily="34" charset="0"/>
                <a:cs typeface="Narkisim" panose="020E0502050101010101" pitchFamily="34" charset="-79"/>
              </a:rPr>
              <a:t>structuralsteel.design.co@gmail.com</a:t>
            </a:r>
            <a:endParaRPr lang="en-US" sz="600" b="1" dirty="0">
              <a:ln w="0"/>
              <a:solidFill>
                <a:srgbClr val="7030A0"/>
              </a:solidFill>
              <a:latin typeface="Bahnschrift SemiBold" panose="020B0502040204020203" pitchFamily="34" charset="0"/>
              <a:cs typeface="Narkisim" panose="020E0502050101010101" pitchFamily="34" charset="-79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00817" y="5699898"/>
            <a:ext cx="1582470" cy="468560"/>
            <a:chOff x="4989789" y="4583683"/>
            <a:chExt cx="1582470" cy="468560"/>
          </a:xfrm>
        </p:grpSpPr>
        <p:sp>
          <p:nvSpPr>
            <p:cNvPr id="72" name="Rectangle 71"/>
            <p:cNvSpPr/>
            <p:nvPr/>
          </p:nvSpPr>
          <p:spPr>
            <a:xfrm>
              <a:off x="4989789" y="4583683"/>
              <a:ext cx="118828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dirty="0" smtClean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Structural 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05605" y="4775244"/>
              <a:ext cx="11015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Design Co.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888198" y="4583683"/>
              <a:ext cx="68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Steel</a:t>
              </a:r>
            </a:p>
          </p:txBody>
        </p:sp>
      </p:grpSp>
      <p:sp>
        <p:nvSpPr>
          <p:cNvPr id="77" name="Rectangle 76"/>
          <p:cNvSpPr/>
          <p:nvPr/>
        </p:nvSpPr>
        <p:spPr>
          <a:xfrm>
            <a:off x="524376" y="5982562"/>
            <a:ext cx="25538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PROYECTO: </a:t>
            </a:r>
            <a:r>
              <a:rPr lang="en-US" sz="9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Estructura Polideportivo</a:t>
            </a:r>
            <a:endParaRPr lang="en-US" sz="9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20213" y="6181161"/>
            <a:ext cx="2553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CALCULO:   </a:t>
            </a:r>
            <a:r>
              <a:rPr lang="en-US" sz="9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Ing. Antonio Marco G.</a:t>
            </a:r>
          </a:p>
          <a:p>
            <a:r>
              <a:rPr lang="en-US" sz="9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n-US" sz="9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  <a:cs typeface="MV Boli" panose="02000500030200090000" pitchFamily="2" charset="0"/>
              </a:rPr>
              <a:t>                   C.I.V: 80534</a:t>
            </a:r>
            <a:endParaRPr lang="en-US" sz="9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63071" y="6546833"/>
            <a:ext cx="12329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cs typeface="Narkisim" panose="020E0502050101010101" pitchFamily="34" charset="-79"/>
              </a:rPr>
              <a:t>COPYRIGHT </a:t>
            </a:r>
            <a:r>
              <a:rPr lang="en-US" sz="900" b="1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TechnicBold" panose="00000400000000000000" pitchFamily="2" charset="2"/>
              </a:rPr>
              <a:t>©</a:t>
            </a:r>
            <a:r>
              <a:rPr lang="en-US" sz="900" b="1" dirty="0" smtClean="0">
                <a:ln w="0"/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cs typeface="Narkisim" panose="020E0502050101010101" pitchFamily="34" charset="-79"/>
                <a:sym typeface="TechnicBold" panose="00000400000000000000" pitchFamily="2" charset="2"/>
              </a:rPr>
              <a:t> 2019</a:t>
            </a:r>
            <a:endParaRPr lang="en-US" sz="900" b="1" dirty="0">
              <a:ln w="0"/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  <a:cs typeface="Narkisim" panose="020E0502050101010101" pitchFamily="34" charset="-79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477493" y="2691899"/>
            <a:ext cx="4006265" cy="2237888"/>
            <a:chOff x="477493" y="2691899"/>
            <a:chExt cx="4006265" cy="2237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4" y="2691899"/>
              <a:ext cx="3982184" cy="223788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604164" y="3212479"/>
              <a:ext cx="19374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MV Boli" panose="02000500030200090000" pitchFamily="2" charset="0"/>
                </a:rPr>
                <a:t>Lic. Jaime M. Roza Pedreira</a:t>
              </a:r>
              <a:endParaRPr lang="en-US" sz="8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MV Boli" panose="02000500030200090000" pitchFamily="2" charset="0"/>
              </a:endParaRPr>
            </a:p>
            <a:p>
              <a:pPr algn="ctr"/>
              <a:r>
                <a:rPr lang="en-US" sz="8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MV Boli" panose="02000500030200090000" pitchFamily="2" charset="0"/>
                </a:rPr>
                <a:t>Gerente General</a:t>
              </a:r>
              <a:endParaRPr lang="en-US" sz="8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MV Boli" panose="02000500030200090000" pitchFamily="2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66" y="4340285"/>
              <a:ext cx="713442" cy="30293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579345" y="4049778"/>
              <a:ext cx="1447226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Narkisim" panose="020E0502050101010101" pitchFamily="34" charset="-79"/>
                </a:rPr>
                <a:t>+58 414 407.91.99</a:t>
              </a:r>
              <a:endParaRPr lang="en-US" sz="6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Narkisim" panose="020E0502050101010101" pitchFamily="34" charset="-79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595835" y="4226732"/>
              <a:ext cx="164801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Narkisim" panose="020E0502050101010101" pitchFamily="34" charset="-79"/>
                </a:rPr>
                <a:t>jrozap@gmail.com</a:t>
              </a:r>
              <a:endParaRPr lang="en-US" sz="6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Narkisim" panose="020E0502050101010101" pitchFamily="34" charset="-79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78679" y="4495490"/>
              <a:ext cx="18918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Narkisim" panose="020E0502050101010101" pitchFamily="34" charset="-79"/>
                </a:rPr>
                <a:t>El Parral, Av. Rio Orinoco, Multicentro Paseo el Parral, Piso 8, Ofc. 8-5, Valencia</a:t>
              </a:r>
              <a:endParaRPr lang="en-US" sz="6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Narkisim" panose="020E0502050101010101" pitchFamily="34" charset="-79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7493" y="3656954"/>
              <a:ext cx="14746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Shrikhand" panose="02000000000000000000" pitchFamily="2" charset="0"/>
                </a:rPr>
                <a:t>Sistemas de Informacion</a:t>
              </a:r>
            </a:p>
            <a:p>
              <a:pPr algn="ctr"/>
              <a:r>
                <a:rPr lang="en-US" sz="7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Shrikhand" panose="02000000000000000000" pitchFamily="2" charset="0"/>
                </a:rPr>
                <a:t>DBMS Analysis</a:t>
              </a:r>
              <a:endParaRPr lang="en-US" sz="7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Shrikhand" panose="02000000000000000000" pitchFamily="2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622" y="4308369"/>
              <a:ext cx="174576" cy="17457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6" y="4543721"/>
              <a:ext cx="161483" cy="16148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52" y="3929126"/>
              <a:ext cx="688194" cy="3853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6976" y="4041099"/>
              <a:ext cx="208590" cy="208590"/>
            </a:xfrm>
            <a:prstGeom prst="rect">
              <a:avLst/>
            </a:prstGeom>
          </p:spPr>
        </p:pic>
        <p:sp>
          <p:nvSpPr>
            <p:cNvPr id="120" name="Rectangle 119"/>
            <p:cNvSpPr/>
            <p:nvPr/>
          </p:nvSpPr>
          <p:spPr>
            <a:xfrm>
              <a:off x="2593372" y="4332500"/>
              <a:ext cx="164801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Narkisim" panose="020E0502050101010101" pitchFamily="34" charset="-79"/>
                </a:rPr>
                <a:t>jrsistemas24@gmail.com</a:t>
              </a:r>
              <a:endParaRPr lang="en-US" sz="6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Narkisim" panose="020E0502050101010101" pitchFamily="34" charset="-79"/>
              </a:endParaRP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798" y="3839170"/>
              <a:ext cx="146286" cy="146286"/>
            </a:xfrm>
            <a:prstGeom prst="rect">
              <a:avLst/>
            </a:prstGeom>
          </p:spPr>
        </p:pic>
        <p:sp>
          <p:nvSpPr>
            <p:cNvPr id="122" name="Rectangle 121"/>
            <p:cNvSpPr/>
            <p:nvPr/>
          </p:nvSpPr>
          <p:spPr>
            <a:xfrm>
              <a:off x="2561271" y="3816074"/>
              <a:ext cx="1146274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ln w="0"/>
                  <a:solidFill>
                    <a:srgbClr val="002060"/>
                  </a:solidFill>
                  <a:latin typeface="Russo One" panose="02000503050000020004" pitchFamily="2" charset="0"/>
                  <a:cs typeface="Narkisim" panose="020E0502050101010101" pitchFamily="34" charset="-79"/>
                </a:rPr>
                <a:t>+58 241 826.97.16</a:t>
              </a:r>
              <a:endParaRPr lang="en-US" sz="600" dirty="0">
                <a:ln w="0"/>
                <a:solidFill>
                  <a:srgbClr val="002060"/>
                </a:solidFill>
                <a:latin typeface="Russo One" panose="02000503050000020004" pitchFamily="2" charset="0"/>
                <a:cs typeface="Narkisim" panose="020E0502050101010101" pitchFamily="34" charset="-79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738" y="2692378"/>
              <a:ext cx="199978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dirty="0" smtClean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AtoR cAmpoTYPe SmcP" panose="02000000000000000000" pitchFamily="50" charset="0"/>
                  <a:cs typeface="MV Boli" panose="02000500030200090000" pitchFamily="2" charset="0"/>
                </a:rPr>
                <a:t>JR Sist</a:t>
              </a:r>
              <a:r>
                <a:rPr lang="en-US" sz="2000" b="1" dirty="0" smtClean="0">
                  <a:ln w="0"/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AtoR cAmpoTYPe SmcP" panose="02000000000000000000" pitchFamily="50" charset="0"/>
                  <a:cs typeface="MV Boli" panose="02000500030200090000" pitchFamily="2" charset="0"/>
                </a:rPr>
                <a:t>emas 24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542" y="2691899"/>
              <a:ext cx="377596" cy="37759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42" y="2744226"/>
              <a:ext cx="307910" cy="307910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109784" y="382362"/>
            <a:ext cx="4378445" cy="2199299"/>
            <a:chOff x="109784" y="382362"/>
            <a:chExt cx="4378445" cy="2199299"/>
          </a:xfrm>
        </p:grpSpPr>
        <p:grpSp>
          <p:nvGrpSpPr>
            <p:cNvPr id="11" name="Grupo 10"/>
            <p:cNvGrpSpPr/>
            <p:nvPr/>
          </p:nvGrpSpPr>
          <p:grpSpPr>
            <a:xfrm>
              <a:off x="109784" y="382362"/>
              <a:ext cx="4378445" cy="2199299"/>
              <a:chOff x="109784" y="382362"/>
              <a:chExt cx="4378445" cy="2199299"/>
            </a:xfrm>
          </p:grpSpPr>
          <p:sp>
            <p:nvSpPr>
              <p:cNvPr id="111" name="Rectangle 82"/>
              <p:cNvSpPr/>
              <p:nvPr/>
            </p:nvSpPr>
            <p:spPr>
              <a:xfrm>
                <a:off x="543831" y="2269137"/>
                <a:ext cx="81924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00" b="1" dirty="0" smtClean="0">
                    <a:ln w="0"/>
                    <a:solidFill>
                      <a:srgbClr val="002060"/>
                    </a:solidFill>
                    <a:latin typeface="Bahnschrift SemiBold" panose="020B0502040204020203" pitchFamily="34" charset="0"/>
                    <a:cs typeface="MV Boli" panose="02000500030200090000" pitchFamily="2" charset="0"/>
                  </a:rPr>
                  <a:t>Diseño de Estructuras en Acero y Concreto</a:t>
                </a:r>
                <a:endParaRPr lang="en-US" sz="500" b="1" dirty="0">
                  <a:ln w="0"/>
                  <a:solidFill>
                    <a:srgbClr val="002060"/>
                  </a:solidFill>
                  <a:latin typeface="Bahnschrift SemiBold" panose="020B0502040204020203" pitchFamily="34" charset="0"/>
                  <a:cs typeface="MV Boli" panose="02000500030200090000" pitchFamily="2" charset="0"/>
                </a:endParaRPr>
              </a:p>
            </p:txBody>
          </p: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" y="382362"/>
                <a:ext cx="3997410" cy="2199299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351" y="655832"/>
                <a:ext cx="2519926" cy="1553256"/>
              </a:xfrm>
              <a:prstGeom prst="rect">
                <a:avLst/>
              </a:prstGeom>
            </p:spPr>
          </p:pic>
          <p:sp>
            <p:nvSpPr>
              <p:cNvPr id="123" name="Rectangle 9"/>
              <p:cNvSpPr/>
              <p:nvPr/>
            </p:nvSpPr>
            <p:spPr>
              <a:xfrm>
                <a:off x="109784" y="483140"/>
                <a:ext cx="1645302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 smtClean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Structural </a:t>
                </a:r>
              </a:p>
            </p:txBody>
          </p:sp>
          <p:sp>
            <p:nvSpPr>
              <p:cNvPr id="124" name="Rectangle 10"/>
              <p:cNvSpPr/>
              <p:nvPr/>
            </p:nvSpPr>
            <p:spPr>
              <a:xfrm>
                <a:off x="304832" y="592146"/>
                <a:ext cx="1525273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Design Co.</a:t>
                </a:r>
              </a:p>
            </p:txBody>
          </p:sp>
          <p:sp>
            <p:nvSpPr>
              <p:cNvPr id="125" name="Rectangle 11"/>
              <p:cNvSpPr/>
              <p:nvPr/>
            </p:nvSpPr>
            <p:spPr>
              <a:xfrm>
                <a:off x="869928" y="471561"/>
                <a:ext cx="94715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Steel</a:t>
                </a:r>
                <a:endParaRPr lang="en-US" sz="1000" b="1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835590" y="471561"/>
                <a:ext cx="15680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rPr>
                  <a:t>Lic. Jaime M. Roza Pedreira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  <a:p>
                <a:pPr algn="ctr"/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rPr>
                  <a:t>Gerente de Soporte Tecnico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42116" y="1648536"/>
                <a:ext cx="1447226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+58 414 407.91.99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25044" y="1876706"/>
                <a:ext cx="1464298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jrozap@gmail.com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712" y="1947168"/>
                <a:ext cx="159404" cy="159404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199" y="2238031"/>
                <a:ext cx="159404" cy="15940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6469" y="1633468"/>
                <a:ext cx="238140" cy="238140"/>
              </a:xfrm>
              <a:prstGeom prst="rect">
                <a:avLst/>
              </a:prstGeom>
            </p:spPr>
          </p:pic>
          <p:sp>
            <p:nvSpPr>
              <p:cNvPr id="91" name="Rectangle 90"/>
              <p:cNvSpPr/>
              <p:nvPr/>
            </p:nvSpPr>
            <p:spPr>
              <a:xfrm>
                <a:off x="842116" y="1384737"/>
                <a:ext cx="1447226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+58 241 826.97.16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19320" y="2168135"/>
                <a:ext cx="187153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El Parral, Av. Rio Orinoco, Multicentro Paseo el Parral, Piso 8, Ofc. 8-5, Valencia</a:t>
                </a:r>
                <a:endParaRPr lang="en-US" sz="7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812392" y="1991262"/>
                <a:ext cx="1711815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structuralsteel.design.co@gmail.com</a:t>
                </a:r>
                <a:endParaRPr lang="en-US" sz="6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2" y="1411622"/>
                <a:ext cx="146286" cy="146286"/>
              </a:xfrm>
              <a:prstGeom prst="rect">
                <a:avLst/>
              </a:prstGeom>
            </p:spPr>
          </p:pic>
        </p:grpSp>
        <p:sp>
          <p:nvSpPr>
            <p:cNvPr id="126" name="Rectangle 105"/>
            <p:cNvSpPr/>
            <p:nvPr/>
          </p:nvSpPr>
          <p:spPr>
            <a:xfrm>
              <a:off x="3304516" y="2204823"/>
              <a:ext cx="10612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Calculo Estructural</a:t>
              </a:r>
            </a:p>
            <a:p>
              <a:pPr algn="ctr"/>
              <a:r>
                <a:rPr lang="en-US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Acero y Concreto</a:t>
              </a:r>
              <a:endParaRPr lang="en-US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ner Hand ITC" panose="03070502030502020203" pitchFamily="66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332787" y="379396"/>
            <a:ext cx="4378445" cy="2199299"/>
            <a:chOff x="4332787" y="379396"/>
            <a:chExt cx="4378445" cy="2199299"/>
          </a:xfrm>
        </p:grpSpPr>
        <p:grpSp>
          <p:nvGrpSpPr>
            <p:cNvPr id="127" name="Grupo 126"/>
            <p:cNvGrpSpPr/>
            <p:nvPr/>
          </p:nvGrpSpPr>
          <p:grpSpPr>
            <a:xfrm>
              <a:off x="4332787" y="379396"/>
              <a:ext cx="4378445" cy="2199299"/>
              <a:chOff x="109784" y="382362"/>
              <a:chExt cx="4378445" cy="2199299"/>
            </a:xfrm>
          </p:grpSpPr>
          <p:grpSp>
            <p:nvGrpSpPr>
              <p:cNvPr id="128" name="Grupo 127"/>
              <p:cNvGrpSpPr/>
              <p:nvPr/>
            </p:nvGrpSpPr>
            <p:grpSpPr>
              <a:xfrm>
                <a:off x="109784" y="382362"/>
                <a:ext cx="4378445" cy="2199299"/>
                <a:chOff x="109784" y="382362"/>
                <a:chExt cx="4378445" cy="2199299"/>
              </a:xfrm>
            </p:grpSpPr>
            <p:sp>
              <p:nvSpPr>
                <p:cNvPr id="130" name="Rectangle 82"/>
                <p:cNvSpPr/>
                <p:nvPr/>
              </p:nvSpPr>
              <p:spPr>
                <a:xfrm>
                  <a:off x="543831" y="2269137"/>
                  <a:ext cx="81924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500" b="1" dirty="0" smtClean="0">
                      <a:ln w="0"/>
                      <a:solidFill>
                        <a:srgbClr val="002060"/>
                      </a:solidFill>
                      <a:latin typeface="Bahnschrift SemiBold" panose="020B0502040204020203" pitchFamily="34" charset="0"/>
                      <a:cs typeface="MV Boli" panose="02000500030200090000" pitchFamily="2" charset="0"/>
                    </a:rPr>
                    <a:t>Diseño de Estructuras en Acero y Concreto</a:t>
                  </a:r>
                  <a:endParaRPr lang="en-US" sz="500" b="1" dirty="0">
                    <a:ln w="0"/>
                    <a:solidFill>
                      <a:srgbClr val="002060"/>
                    </a:solidFill>
                    <a:latin typeface="Bahnschrift SemiBold" panose="020B0502040204020203" pitchFamily="34" charset="0"/>
                    <a:cs typeface="MV Boli" panose="02000500030200090000" pitchFamily="2" charset="0"/>
                  </a:endParaRPr>
                </a:p>
              </p:txBody>
            </p:sp>
            <p:pic>
              <p:nvPicPr>
                <p:cNvPr id="131" name="Imagen 13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19" y="382362"/>
                  <a:ext cx="3997410" cy="2199299"/>
                </a:xfrm>
                <a:prstGeom prst="rect">
                  <a:avLst/>
                </a:prstGeom>
              </p:spPr>
            </p:pic>
            <p:pic>
              <p:nvPicPr>
                <p:cNvPr id="132" name="Imagen 131"/>
                <p:cNvPicPr>
                  <a:picLocks noChangeAspect="1"/>
                </p:cNvPicPr>
                <p:nvPr/>
              </p:nvPicPr>
              <p:blipFill>
                <a:blip r:embed="rId1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1351" y="655832"/>
                  <a:ext cx="2519926" cy="1553256"/>
                </a:xfrm>
                <a:prstGeom prst="rect">
                  <a:avLst/>
                </a:prstGeom>
              </p:spPr>
            </p:pic>
            <p:sp>
              <p:nvSpPr>
                <p:cNvPr id="133" name="Rectangle 9"/>
                <p:cNvSpPr/>
                <p:nvPr/>
              </p:nvSpPr>
              <p:spPr>
                <a:xfrm>
                  <a:off x="109784" y="483140"/>
                  <a:ext cx="1645302" cy="21544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Structural </a:t>
                  </a:r>
                </a:p>
              </p:txBody>
            </p:sp>
            <p:sp>
              <p:nvSpPr>
                <p:cNvPr id="134" name="Rectangle 10"/>
                <p:cNvSpPr/>
                <p:nvPr/>
              </p:nvSpPr>
              <p:spPr>
                <a:xfrm>
                  <a:off x="304832" y="592146"/>
                  <a:ext cx="1525273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Design Co.</a:t>
                  </a:r>
                </a:p>
              </p:txBody>
            </p:sp>
            <p:sp>
              <p:nvSpPr>
                <p:cNvPr id="135" name="Rectangle 11"/>
                <p:cNvSpPr/>
                <p:nvPr/>
              </p:nvSpPr>
              <p:spPr>
                <a:xfrm>
                  <a:off x="869928" y="471561"/>
                  <a:ext cx="947152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Steel</a:t>
                  </a:r>
                  <a:endParaRPr lang="en-US" sz="10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</p:txBody>
            </p:sp>
            <p:sp>
              <p:nvSpPr>
                <p:cNvPr id="136" name="Rectangle 82"/>
                <p:cNvSpPr/>
                <p:nvPr/>
              </p:nvSpPr>
              <p:spPr>
                <a:xfrm>
                  <a:off x="2835590" y="471561"/>
                  <a:ext cx="156804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Ing. Antonio Marco Garnell</a:t>
                  </a:r>
                </a:p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C.I.V: 80534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Gerente General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</p:txBody>
            </p:sp>
            <p:sp>
              <p:nvSpPr>
                <p:cNvPr id="137" name="Rectangle 84"/>
                <p:cNvSpPr/>
                <p:nvPr/>
              </p:nvSpPr>
              <p:spPr>
                <a:xfrm>
                  <a:off x="842116" y="1648536"/>
                  <a:ext cx="1447226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+58 414 640.62.39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38" name="Rectangle 85"/>
                <p:cNvSpPr/>
                <p:nvPr/>
              </p:nvSpPr>
              <p:spPr>
                <a:xfrm>
                  <a:off x="825044" y="1876706"/>
                  <a:ext cx="146429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antoniomarco2021@msn.com</a:t>
                  </a:r>
                </a:p>
              </p:txBody>
            </p:sp>
            <p:pic>
              <p:nvPicPr>
                <p:cNvPr id="139" name="Picture 86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12" y="1947168"/>
                  <a:ext cx="159404" cy="159404"/>
                </a:xfrm>
                <a:prstGeom prst="rect">
                  <a:avLst/>
                </a:prstGeom>
              </p:spPr>
            </p:pic>
            <p:pic>
              <p:nvPicPr>
                <p:cNvPr id="140" name="Picture 87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199" y="2238031"/>
                  <a:ext cx="159404" cy="159404"/>
                </a:xfrm>
                <a:prstGeom prst="rect">
                  <a:avLst/>
                </a:prstGeom>
              </p:spPr>
            </p:pic>
            <p:pic>
              <p:nvPicPr>
                <p:cNvPr id="141" name="Picture 88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6469" y="1633468"/>
                  <a:ext cx="238140" cy="238140"/>
                </a:xfrm>
                <a:prstGeom prst="rect">
                  <a:avLst/>
                </a:prstGeom>
              </p:spPr>
            </p:pic>
            <p:sp>
              <p:nvSpPr>
                <p:cNvPr id="142" name="Rectangle 90"/>
                <p:cNvSpPr/>
                <p:nvPr/>
              </p:nvSpPr>
              <p:spPr>
                <a:xfrm>
                  <a:off x="842116" y="1384737"/>
                  <a:ext cx="1447226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+58 241 826.97.16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43" name="Rectangle 91"/>
                <p:cNvSpPr/>
                <p:nvPr/>
              </p:nvSpPr>
              <p:spPr>
                <a:xfrm>
                  <a:off x="819320" y="2168135"/>
                  <a:ext cx="187153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El Parral, Av. Rio Orinoco, Multicentro Paseo el Parral, Piso 8, Ofc. 8-5, Valencia</a:t>
                  </a:r>
                  <a:endParaRPr lang="en-US" sz="7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44" name="Rectangle 117"/>
                <p:cNvSpPr/>
                <p:nvPr/>
              </p:nvSpPr>
              <p:spPr>
                <a:xfrm>
                  <a:off x="812392" y="1991262"/>
                  <a:ext cx="1711815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structuralsteel.design.co@gmail.com</a:t>
                  </a:r>
                  <a:endParaRPr lang="en-US" sz="6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pic>
              <p:nvPicPr>
                <p:cNvPr id="145" name="Picture 8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702" y="1411622"/>
                  <a:ext cx="146286" cy="146286"/>
                </a:xfrm>
                <a:prstGeom prst="rect">
                  <a:avLst/>
                </a:prstGeom>
              </p:spPr>
            </p:pic>
          </p:grpSp>
          <p:sp>
            <p:nvSpPr>
              <p:cNvPr id="129" name="Rectangle 105"/>
              <p:cNvSpPr/>
              <p:nvPr/>
            </p:nvSpPr>
            <p:spPr>
              <a:xfrm>
                <a:off x="3304516" y="2204823"/>
                <a:ext cx="10612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Calculo Estructural</a:t>
                </a:r>
              </a:p>
              <a:p>
                <a:pPr algn="ctr"/>
                <a:r>
                  <a:rPr lang="en-US" sz="7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Acero y Concreto</a:t>
                </a:r>
                <a:endParaRPr lang="en-US" sz="7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</p:txBody>
          </p:sp>
        </p:grpSp>
        <p:pic>
          <p:nvPicPr>
            <p:cNvPr id="146" name="Picture 97"/>
            <p:cNvPicPr>
              <a:picLocks noChangeAspect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5224" y="627064"/>
              <a:ext cx="145742" cy="109166"/>
            </a:xfrm>
            <a:prstGeom prst="rect">
              <a:avLst/>
            </a:prstGeom>
          </p:spPr>
        </p:pic>
      </p:grpSp>
      <p:grpSp>
        <p:nvGrpSpPr>
          <p:cNvPr id="147" name="Grupo 146"/>
          <p:cNvGrpSpPr/>
          <p:nvPr/>
        </p:nvGrpSpPr>
        <p:grpSpPr>
          <a:xfrm>
            <a:off x="4332787" y="2705977"/>
            <a:ext cx="4378445" cy="2199299"/>
            <a:chOff x="4332787" y="379396"/>
            <a:chExt cx="4378445" cy="2199299"/>
          </a:xfrm>
        </p:grpSpPr>
        <p:grpSp>
          <p:nvGrpSpPr>
            <p:cNvPr id="148" name="Grupo 147"/>
            <p:cNvGrpSpPr/>
            <p:nvPr/>
          </p:nvGrpSpPr>
          <p:grpSpPr>
            <a:xfrm>
              <a:off x="4332787" y="379396"/>
              <a:ext cx="4378445" cy="2199299"/>
              <a:chOff x="109784" y="382362"/>
              <a:chExt cx="4378445" cy="2199299"/>
            </a:xfrm>
          </p:grpSpPr>
          <p:grpSp>
            <p:nvGrpSpPr>
              <p:cNvPr id="150" name="Grupo 149"/>
              <p:cNvGrpSpPr/>
              <p:nvPr/>
            </p:nvGrpSpPr>
            <p:grpSpPr>
              <a:xfrm>
                <a:off x="109784" y="382362"/>
                <a:ext cx="4378445" cy="2199299"/>
                <a:chOff x="109784" y="382362"/>
                <a:chExt cx="4378445" cy="2199299"/>
              </a:xfrm>
            </p:grpSpPr>
            <p:sp>
              <p:nvSpPr>
                <p:cNvPr id="152" name="Rectangle 82"/>
                <p:cNvSpPr/>
                <p:nvPr/>
              </p:nvSpPr>
              <p:spPr>
                <a:xfrm>
                  <a:off x="543831" y="2269137"/>
                  <a:ext cx="81924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500" b="1" dirty="0" smtClean="0">
                      <a:ln w="0"/>
                      <a:solidFill>
                        <a:srgbClr val="002060"/>
                      </a:solidFill>
                      <a:latin typeface="Bahnschrift SemiBold" panose="020B0502040204020203" pitchFamily="34" charset="0"/>
                      <a:cs typeface="MV Boli" panose="02000500030200090000" pitchFamily="2" charset="0"/>
                    </a:rPr>
                    <a:t>Diseño de Estructuras en Acero y Concreto</a:t>
                  </a:r>
                  <a:endParaRPr lang="en-US" sz="500" b="1" dirty="0">
                    <a:ln w="0"/>
                    <a:solidFill>
                      <a:srgbClr val="002060"/>
                    </a:solidFill>
                    <a:latin typeface="Bahnschrift SemiBold" panose="020B0502040204020203" pitchFamily="34" charset="0"/>
                    <a:cs typeface="MV Boli" panose="02000500030200090000" pitchFamily="2" charset="0"/>
                  </a:endParaRPr>
                </a:p>
              </p:txBody>
            </p:sp>
            <p:pic>
              <p:nvPicPr>
                <p:cNvPr id="153" name="Imagen 15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19" y="382362"/>
                  <a:ext cx="3997410" cy="2199299"/>
                </a:xfrm>
                <a:prstGeom prst="rect">
                  <a:avLst/>
                </a:prstGeom>
              </p:spPr>
            </p:pic>
            <p:pic>
              <p:nvPicPr>
                <p:cNvPr id="154" name="Imagen 153"/>
                <p:cNvPicPr>
                  <a:picLocks noChangeAspect="1"/>
                </p:cNvPicPr>
                <p:nvPr/>
              </p:nvPicPr>
              <p:blipFill>
                <a:blip r:embed="rId1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1351" y="655832"/>
                  <a:ext cx="2519926" cy="1553256"/>
                </a:xfrm>
                <a:prstGeom prst="rect">
                  <a:avLst/>
                </a:prstGeom>
              </p:spPr>
            </p:pic>
            <p:sp>
              <p:nvSpPr>
                <p:cNvPr id="155" name="Rectangle 9"/>
                <p:cNvSpPr/>
                <p:nvPr/>
              </p:nvSpPr>
              <p:spPr>
                <a:xfrm>
                  <a:off x="109784" y="483140"/>
                  <a:ext cx="1645302" cy="21544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Structural </a:t>
                  </a:r>
                </a:p>
              </p:txBody>
            </p:sp>
            <p:sp>
              <p:nvSpPr>
                <p:cNvPr id="156" name="Rectangle 10"/>
                <p:cNvSpPr/>
                <p:nvPr/>
              </p:nvSpPr>
              <p:spPr>
                <a:xfrm>
                  <a:off x="304832" y="592146"/>
                  <a:ext cx="1525273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Design Co.</a:t>
                  </a:r>
                </a:p>
              </p:txBody>
            </p:sp>
            <p:sp>
              <p:nvSpPr>
                <p:cNvPr id="157" name="Rectangle 11"/>
                <p:cNvSpPr/>
                <p:nvPr/>
              </p:nvSpPr>
              <p:spPr>
                <a:xfrm>
                  <a:off x="869928" y="471561"/>
                  <a:ext cx="947152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>
                      <a:ln w="0"/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Steel</a:t>
                  </a:r>
                  <a:endParaRPr lang="en-US" sz="10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</p:txBody>
            </p:sp>
            <p:sp>
              <p:nvSpPr>
                <p:cNvPr id="158" name="Rectangle 82"/>
                <p:cNvSpPr/>
                <p:nvPr/>
              </p:nvSpPr>
              <p:spPr>
                <a:xfrm>
                  <a:off x="2767714" y="471561"/>
                  <a:ext cx="163591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Ing. Jose Vicente Salcedo Marco</a:t>
                  </a:r>
                </a:p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C.I.V: 19400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  <a:p>
                  <a:pPr algn="ctr"/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Gerente de </a:t>
                  </a:r>
                  <a:r>
                    <a:rPr lang="en-US" sz="800" b="1" dirty="0" err="1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MV Boli" panose="02000500030200090000" pitchFamily="2" charset="0"/>
                    </a:rPr>
                    <a:t>Proyectos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MV Boli" panose="02000500030200090000" pitchFamily="2" charset="0"/>
                  </a:endParaRPr>
                </a:p>
              </p:txBody>
            </p:sp>
            <p:sp>
              <p:nvSpPr>
                <p:cNvPr id="159" name="Rectangle 84"/>
                <p:cNvSpPr/>
                <p:nvPr/>
              </p:nvSpPr>
              <p:spPr>
                <a:xfrm>
                  <a:off x="842116" y="1648536"/>
                  <a:ext cx="1447226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 dirty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+57 301 242.13.24</a:t>
                  </a:r>
                </a:p>
              </p:txBody>
            </p:sp>
            <p:sp>
              <p:nvSpPr>
                <p:cNvPr id="160" name="Rectangle 85"/>
                <p:cNvSpPr/>
                <p:nvPr/>
              </p:nvSpPr>
              <p:spPr>
                <a:xfrm>
                  <a:off x="825044" y="1876706"/>
                  <a:ext cx="1464298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ledservice00@msn.com</a:t>
                  </a:r>
                </a:p>
              </p:txBody>
            </p:sp>
            <p:pic>
              <p:nvPicPr>
                <p:cNvPr id="161" name="Picture 86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12" y="1947168"/>
                  <a:ext cx="159404" cy="159404"/>
                </a:xfrm>
                <a:prstGeom prst="rect">
                  <a:avLst/>
                </a:prstGeom>
              </p:spPr>
            </p:pic>
            <p:pic>
              <p:nvPicPr>
                <p:cNvPr id="162" name="Picture 87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199" y="2238031"/>
                  <a:ext cx="159404" cy="159404"/>
                </a:xfrm>
                <a:prstGeom prst="rect">
                  <a:avLst/>
                </a:prstGeom>
              </p:spPr>
            </p:pic>
            <p:pic>
              <p:nvPicPr>
                <p:cNvPr id="163" name="Picture 88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6469" y="1633468"/>
                  <a:ext cx="238140" cy="238140"/>
                </a:xfrm>
                <a:prstGeom prst="rect">
                  <a:avLst/>
                </a:prstGeom>
              </p:spPr>
            </p:pic>
            <p:sp>
              <p:nvSpPr>
                <p:cNvPr id="164" name="Rectangle 90"/>
                <p:cNvSpPr/>
                <p:nvPr/>
              </p:nvSpPr>
              <p:spPr>
                <a:xfrm>
                  <a:off x="842116" y="1384737"/>
                  <a:ext cx="1447226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+58 241 826.97.16</a:t>
                  </a:r>
                  <a:endParaRPr lang="en-US" sz="8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65" name="Rectangle 91"/>
                <p:cNvSpPr/>
                <p:nvPr/>
              </p:nvSpPr>
              <p:spPr>
                <a:xfrm>
                  <a:off x="819320" y="2168135"/>
                  <a:ext cx="187153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El Parral, Av. Rio Orinoco, Multicentro Paseo el Parral, Piso 8, Ofc. 8-5, Valencia</a:t>
                  </a:r>
                  <a:endParaRPr lang="en-US" sz="7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sp>
              <p:nvSpPr>
                <p:cNvPr id="166" name="Rectangle 117"/>
                <p:cNvSpPr/>
                <p:nvPr/>
              </p:nvSpPr>
              <p:spPr>
                <a:xfrm>
                  <a:off x="812392" y="1991262"/>
                  <a:ext cx="1711815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700" b="1" dirty="0" smtClean="0">
                      <a:ln w="0"/>
                      <a:solidFill>
                        <a:schemeClr val="bg1"/>
                      </a:solidFill>
                      <a:latin typeface="Viner Hand ITC" panose="03070502030502020203" pitchFamily="66" charset="0"/>
                      <a:cs typeface="Narkisim" panose="020E0502050101010101" pitchFamily="34" charset="-79"/>
                    </a:rPr>
                    <a:t>structuralsteel.design.co@gmail.com</a:t>
                  </a:r>
                  <a:endParaRPr lang="en-US" sz="600" b="1" dirty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endParaRPr>
                </a:p>
              </p:txBody>
            </p:sp>
            <p:pic>
              <p:nvPicPr>
                <p:cNvPr id="167" name="Picture 8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702" y="1411622"/>
                  <a:ext cx="146286" cy="146286"/>
                </a:xfrm>
                <a:prstGeom prst="rect">
                  <a:avLst/>
                </a:prstGeom>
              </p:spPr>
            </p:pic>
          </p:grpSp>
          <p:sp>
            <p:nvSpPr>
              <p:cNvPr id="151" name="Rectangle 105"/>
              <p:cNvSpPr/>
              <p:nvPr/>
            </p:nvSpPr>
            <p:spPr>
              <a:xfrm>
                <a:off x="3304516" y="2204823"/>
                <a:ext cx="10612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Calculo Estructural</a:t>
                </a:r>
              </a:p>
              <a:p>
                <a:pPr algn="ctr"/>
                <a:r>
                  <a:rPr lang="en-US" sz="7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Acero y Concreto</a:t>
                </a:r>
                <a:endParaRPr lang="en-US" sz="7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</p:txBody>
          </p:sp>
        </p:grpSp>
        <p:pic>
          <p:nvPicPr>
            <p:cNvPr id="149" name="Picture 97"/>
            <p:cNvPicPr>
              <a:picLocks noChangeAspect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774" y="633414"/>
              <a:ext cx="145742" cy="109166"/>
            </a:xfrm>
            <a:prstGeom prst="rect">
              <a:avLst/>
            </a:prstGeom>
          </p:spPr>
        </p:pic>
      </p:grpSp>
      <p:sp>
        <p:nvSpPr>
          <p:cNvPr id="93" name="Rectangle 105"/>
          <p:cNvSpPr/>
          <p:nvPr/>
        </p:nvSpPr>
        <p:spPr>
          <a:xfrm>
            <a:off x="6466245" y="6152394"/>
            <a:ext cx="10612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ner Hand ITC" panose="03070502030502020203" pitchFamily="66" charset="0"/>
                <a:cs typeface="MV Boli" panose="02000500030200090000" pitchFamily="2" charset="0"/>
              </a:rPr>
              <a:t>Calculo Estructural</a:t>
            </a:r>
          </a:p>
          <a:p>
            <a:pPr algn="ctr"/>
            <a:r>
              <a:rPr lang="en-US" sz="7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ner Hand ITC" panose="03070502030502020203" pitchFamily="66" charset="0"/>
                <a:cs typeface="MV Boli" panose="02000500030200090000" pitchFamily="2" charset="0"/>
              </a:rPr>
              <a:t>Acero y Concreto</a:t>
            </a:r>
            <a:endParaRPr lang="en-US" sz="7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ner Hand ITC" panose="03070502030502020203" pitchFamily="66" charset="0"/>
              <a:cs typeface="MV Boli" panose="02000500030200090000" pitchFamily="2" charset="0"/>
            </a:endParaRPr>
          </a:p>
        </p:txBody>
      </p:sp>
      <p:grpSp>
        <p:nvGrpSpPr>
          <p:cNvPr id="94" name="Grupo 93"/>
          <p:cNvGrpSpPr/>
          <p:nvPr/>
        </p:nvGrpSpPr>
        <p:grpSpPr>
          <a:xfrm rot="5400000">
            <a:off x="8463454" y="1606327"/>
            <a:ext cx="4378445" cy="2199299"/>
            <a:chOff x="109784" y="382362"/>
            <a:chExt cx="4378445" cy="2199299"/>
          </a:xfrm>
        </p:grpSpPr>
        <p:grpSp>
          <p:nvGrpSpPr>
            <p:cNvPr id="95" name="Grupo 94"/>
            <p:cNvGrpSpPr/>
            <p:nvPr/>
          </p:nvGrpSpPr>
          <p:grpSpPr>
            <a:xfrm>
              <a:off x="109784" y="382362"/>
              <a:ext cx="4378445" cy="2199299"/>
              <a:chOff x="109784" y="382362"/>
              <a:chExt cx="4378445" cy="2199299"/>
            </a:xfrm>
          </p:grpSpPr>
          <p:sp>
            <p:nvSpPr>
              <p:cNvPr id="97" name="Rectangle 82"/>
              <p:cNvSpPr/>
              <p:nvPr/>
            </p:nvSpPr>
            <p:spPr>
              <a:xfrm>
                <a:off x="543831" y="2269137"/>
                <a:ext cx="81924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500" b="1" dirty="0" smtClean="0">
                    <a:ln w="0"/>
                    <a:solidFill>
                      <a:srgbClr val="002060"/>
                    </a:solidFill>
                    <a:latin typeface="Bahnschrift SemiBold" panose="020B0502040204020203" pitchFamily="34" charset="0"/>
                    <a:cs typeface="MV Boli" panose="02000500030200090000" pitchFamily="2" charset="0"/>
                  </a:rPr>
                  <a:t>Diseño de Estructuras en Acero y Concreto</a:t>
                </a:r>
                <a:endParaRPr lang="en-US" sz="500" b="1" dirty="0">
                  <a:ln w="0"/>
                  <a:solidFill>
                    <a:srgbClr val="002060"/>
                  </a:solidFill>
                  <a:latin typeface="Bahnschrift SemiBold" panose="020B0502040204020203" pitchFamily="34" charset="0"/>
                  <a:cs typeface="MV Boli" panose="02000500030200090000" pitchFamily="2" charset="0"/>
                </a:endParaRPr>
              </a:p>
            </p:txBody>
          </p:sp>
          <p:pic>
            <p:nvPicPr>
              <p:cNvPr id="98" name="Imagen 9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" y="382362"/>
                <a:ext cx="3997410" cy="2199299"/>
              </a:xfrm>
              <a:prstGeom prst="rect">
                <a:avLst/>
              </a:prstGeom>
            </p:spPr>
          </p:pic>
          <p:pic>
            <p:nvPicPr>
              <p:cNvPr id="99" name="Imagen 98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351" y="655832"/>
                <a:ext cx="2519926" cy="1553256"/>
              </a:xfrm>
              <a:prstGeom prst="rect">
                <a:avLst/>
              </a:prstGeom>
            </p:spPr>
          </p:pic>
          <p:sp>
            <p:nvSpPr>
              <p:cNvPr id="100" name="Rectangle 9"/>
              <p:cNvSpPr/>
              <p:nvPr/>
            </p:nvSpPr>
            <p:spPr>
              <a:xfrm>
                <a:off x="109784" y="483140"/>
                <a:ext cx="1645302" cy="2154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800" b="1" dirty="0" smtClean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Structural </a:t>
                </a:r>
              </a:p>
            </p:txBody>
          </p:sp>
          <p:sp>
            <p:nvSpPr>
              <p:cNvPr id="101" name="Rectangle 10"/>
              <p:cNvSpPr/>
              <p:nvPr/>
            </p:nvSpPr>
            <p:spPr>
              <a:xfrm>
                <a:off x="304832" y="592146"/>
                <a:ext cx="1525273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Design Co.</a:t>
                </a:r>
              </a:p>
            </p:txBody>
          </p:sp>
          <p:sp>
            <p:nvSpPr>
              <p:cNvPr id="102" name="Rectangle 11"/>
              <p:cNvSpPr/>
              <p:nvPr/>
            </p:nvSpPr>
            <p:spPr>
              <a:xfrm>
                <a:off x="869928" y="471561"/>
                <a:ext cx="947152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iner Hand ITC" panose="03070502030502020203" pitchFamily="66" charset="0"/>
                    <a:cs typeface="MV Boli" panose="02000500030200090000" pitchFamily="2" charset="0"/>
                  </a:rPr>
                  <a:t>Steel</a:t>
                </a:r>
                <a:endParaRPr lang="en-US" sz="1000" b="1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103" name="Rectangle 84"/>
              <p:cNvSpPr/>
              <p:nvPr/>
            </p:nvSpPr>
            <p:spPr>
              <a:xfrm>
                <a:off x="842116" y="1748292"/>
                <a:ext cx="1447226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+58 414 407.91.99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pic>
            <p:nvPicPr>
              <p:cNvPr id="104" name="Picture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712" y="2005359"/>
                <a:ext cx="159404" cy="159404"/>
              </a:xfrm>
              <a:prstGeom prst="rect">
                <a:avLst/>
              </a:prstGeom>
            </p:spPr>
          </p:pic>
          <p:pic>
            <p:nvPicPr>
              <p:cNvPr id="105" name="Picture 8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199" y="2238031"/>
                <a:ext cx="159404" cy="159404"/>
              </a:xfrm>
              <a:prstGeom prst="rect">
                <a:avLst/>
              </a:prstGeom>
            </p:spPr>
          </p:pic>
          <p:pic>
            <p:nvPicPr>
              <p:cNvPr id="106" name="Picture 8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6469" y="1733224"/>
                <a:ext cx="238140" cy="238140"/>
              </a:xfrm>
              <a:prstGeom prst="rect">
                <a:avLst/>
              </a:prstGeom>
            </p:spPr>
          </p:pic>
          <p:sp>
            <p:nvSpPr>
              <p:cNvPr id="107" name="Rectangle 90"/>
              <p:cNvSpPr/>
              <p:nvPr/>
            </p:nvSpPr>
            <p:spPr>
              <a:xfrm>
                <a:off x="842116" y="1509432"/>
                <a:ext cx="1447226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+58 241 826.97.16</a:t>
                </a:r>
                <a:endParaRPr lang="en-US" sz="8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sp>
            <p:nvSpPr>
              <p:cNvPr id="108" name="Rectangle 91"/>
              <p:cNvSpPr/>
              <p:nvPr/>
            </p:nvSpPr>
            <p:spPr>
              <a:xfrm>
                <a:off x="819320" y="2168135"/>
                <a:ext cx="187153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El Parral, Av. Rio Orinoco, Multicentro Paseo el Parral, Piso 8, Ofc. 8-5, Valencia</a:t>
                </a:r>
                <a:endParaRPr lang="en-US" sz="7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sp>
            <p:nvSpPr>
              <p:cNvPr id="109" name="Rectangle 117"/>
              <p:cNvSpPr/>
              <p:nvPr/>
            </p:nvSpPr>
            <p:spPr>
              <a:xfrm>
                <a:off x="787249" y="1991323"/>
                <a:ext cx="1711815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00" b="1" dirty="0" smtClean="0">
                    <a:ln w="0"/>
                    <a:solidFill>
                      <a:schemeClr val="bg1"/>
                    </a:solidFill>
                    <a:latin typeface="Viner Hand ITC" panose="03070502030502020203" pitchFamily="66" charset="0"/>
                    <a:cs typeface="Narkisim" panose="020E0502050101010101" pitchFamily="34" charset="-79"/>
                  </a:rPr>
                  <a:t>structuralsteel.design.co@gmail.com</a:t>
                </a:r>
                <a:endParaRPr lang="en-US" sz="600" b="1" dirty="0">
                  <a:ln w="0"/>
                  <a:solidFill>
                    <a:schemeClr val="bg1"/>
                  </a:solidFill>
                  <a:latin typeface="Viner Hand ITC" panose="03070502030502020203" pitchFamily="66" charset="0"/>
                  <a:cs typeface="Narkisim" panose="020E0502050101010101" pitchFamily="34" charset="-79"/>
                </a:endParaRPr>
              </a:p>
            </p:txBody>
          </p:sp>
          <p:pic>
            <p:nvPicPr>
              <p:cNvPr id="110" name="Picture 8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2" y="1536317"/>
                <a:ext cx="146286" cy="146286"/>
              </a:xfrm>
              <a:prstGeom prst="rect">
                <a:avLst/>
              </a:prstGeom>
            </p:spPr>
          </p:pic>
        </p:grpSp>
        <p:sp>
          <p:nvSpPr>
            <p:cNvPr id="96" name="Rectangle 105"/>
            <p:cNvSpPr/>
            <p:nvPr/>
          </p:nvSpPr>
          <p:spPr>
            <a:xfrm>
              <a:off x="3270533" y="533116"/>
              <a:ext cx="10612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Calculo Estructural</a:t>
              </a:r>
            </a:p>
            <a:p>
              <a:pPr algn="ctr"/>
              <a:r>
                <a:rPr lang="en-US" sz="7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Viner Hand ITC" panose="03070502030502020203" pitchFamily="66" charset="0"/>
                  <a:cs typeface="MV Boli" panose="02000500030200090000" pitchFamily="2" charset="0"/>
                </a:rPr>
                <a:t>Acero y Concreto</a:t>
              </a:r>
              <a:endParaRPr lang="en-US" sz="7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ner Hand ITC" panose="03070502030502020203" pitchFamily="66" charset="0"/>
                <a:cs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45269"/>
            <a:ext cx="2419350" cy="18145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147887"/>
            <a:ext cx="1743075" cy="26193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06" y="245269"/>
            <a:ext cx="2405063" cy="18145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261" y="2147888"/>
            <a:ext cx="2125928" cy="2619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525" y="2147887"/>
            <a:ext cx="2063750" cy="26003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475" y="245269"/>
            <a:ext cx="2114550" cy="18145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131" y="245269"/>
            <a:ext cx="2369344" cy="1814512"/>
          </a:xfrm>
          <a:prstGeom prst="rect">
            <a:avLst/>
          </a:prstGeom>
        </p:spPr>
      </p:pic>
      <p:pic>
        <p:nvPicPr>
          <p:cNvPr id="3074" name="Picture 2" descr="Image result for ibm es/90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11" y="2147887"/>
            <a:ext cx="18478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1797" y="2147886"/>
            <a:ext cx="17907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4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25940"/>
            <a:ext cx="2628900" cy="17245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5940"/>
            <a:ext cx="2543175" cy="17245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25941"/>
            <a:ext cx="2466975" cy="17245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125940"/>
            <a:ext cx="2466975" cy="17245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1945215"/>
            <a:ext cx="2628900" cy="16552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5" y="3764490"/>
            <a:ext cx="1781175" cy="25622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1891769"/>
            <a:ext cx="2543175" cy="17086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899" y="1928280"/>
            <a:ext cx="2466975" cy="16721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98" y="1945215"/>
            <a:ext cx="2466977" cy="16552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3764490"/>
            <a:ext cx="2476500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2149" y="3678230"/>
            <a:ext cx="2371725" cy="193410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798" y="369516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1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3" y="208345"/>
            <a:ext cx="4467225" cy="63912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425382" y="3589446"/>
            <a:ext cx="2859438" cy="749939"/>
            <a:chOff x="4158266" y="763916"/>
            <a:chExt cx="2859438" cy="749939"/>
          </a:xfrm>
        </p:grpSpPr>
        <p:sp>
          <p:nvSpPr>
            <p:cNvPr id="9" name="Rectángulo 8"/>
            <p:cNvSpPr/>
            <p:nvPr/>
          </p:nvSpPr>
          <p:spPr>
            <a:xfrm>
              <a:off x="4158266" y="763916"/>
              <a:ext cx="17972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The Led Display St" panose="02000500000000000000" pitchFamily="2" charset="0"/>
                </a:rPr>
                <a:t>Sistemas</a:t>
              </a:r>
              <a:endParaRPr lang="es-E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e Led Display St" panose="02000500000000000000" pitchFamily="2" charset="0"/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893405" y="1113745"/>
              <a:ext cx="212429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The Led Display St" panose="02000500000000000000" pitchFamily="2" charset="0"/>
                </a:rPr>
                <a:t>Operativos</a:t>
              </a:r>
              <a:endParaRPr lang="es-E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e Led Display St" panose="02000500000000000000" pitchFamily="2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425382" y="4352766"/>
            <a:ext cx="1318652" cy="2186247"/>
            <a:chOff x="4392839" y="2160934"/>
            <a:chExt cx="2174215" cy="3928653"/>
          </a:xfrm>
        </p:grpSpPr>
        <p:grpSp>
          <p:nvGrpSpPr>
            <p:cNvPr id="8" name="Grupo 7"/>
            <p:cNvGrpSpPr/>
            <p:nvPr/>
          </p:nvGrpSpPr>
          <p:grpSpPr>
            <a:xfrm>
              <a:off x="4392839" y="2160934"/>
              <a:ext cx="2174215" cy="3928653"/>
              <a:chOff x="3628068" y="1221595"/>
              <a:chExt cx="2174215" cy="3928653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3628068" y="2531146"/>
                <a:ext cx="2174215" cy="2619102"/>
                <a:chOff x="3894076" y="2098884"/>
                <a:chExt cx="2174215" cy="2619102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4077" y="2098884"/>
                  <a:ext cx="1087107" cy="1309551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81184" y="2098884"/>
                  <a:ext cx="1087107" cy="1309551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4076" y="3408435"/>
                  <a:ext cx="1087107" cy="1309551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81183" y="3432481"/>
                  <a:ext cx="1087108" cy="128550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8068" y="1221595"/>
                <a:ext cx="2174215" cy="1309551"/>
              </a:xfrm>
              <a:prstGeom prst="rect">
                <a:avLst/>
              </a:prstGeom>
            </p:spPr>
          </p:pic>
        </p:grpSp>
        <p:sp>
          <p:nvSpPr>
            <p:cNvPr id="13" name="Rectángulo 12"/>
            <p:cNvSpPr/>
            <p:nvPr/>
          </p:nvSpPr>
          <p:spPr>
            <a:xfrm>
              <a:off x="5048598" y="2160934"/>
              <a:ext cx="974902" cy="108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68512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n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2" y="2936278"/>
            <a:ext cx="4378828" cy="2147130"/>
          </a:xfrm>
          <a:prstGeom prst="rect">
            <a:avLst/>
          </a:prstGeom>
        </p:spPr>
      </p:pic>
      <p:pic>
        <p:nvPicPr>
          <p:cNvPr id="203" name="Imagen 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480" y="302222"/>
            <a:ext cx="4384274" cy="2205720"/>
          </a:xfrm>
          <a:prstGeom prst="rect">
            <a:avLst/>
          </a:prstGeom>
        </p:spPr>
      </p:pic>
      <p:pic>
        <p:nvPicPr>
          <p:cNvPr id="204" name="Imagen 2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1" y="302222"/>
            <a:ext cx="3953592" cy="26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0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07557" y="415247"/>
            <a:ext cx="7932614" cy="4851437"/>
            <a:chOff x="2007557" y="415247"/>
            <a:chExt cx="7932614" cy="4851437"/>
          </a:xfrm>
        </p:grpSpPr>
        <p:grpSp>
          <p:nvGrpSpPr>
            <p:cNvPr id="172" name="Grupo 171"/>
            <p:cNvGrpSpPr/>
            <p:nvPr/>
          </p:nvGrpSpPr>
          <p:grpSpPr>
            <a:xfrm>
              <a:off x="2007557" y="415247"/>
              <a:ext cx="7932614" cy="4799723"/>
              <a:chOff x="2007557" y="415247"/>
              <a:chExt cx="7932614" cy="4799723"/>
            </a:xfrm>
          </p:grpSpPr>
          <p:sp>
            <p:nvSpPr>
              <p:cNvPr id="12" name="Recortar rectángulo de esquina del mismo lado 11"/>
              <p:cNvSpPr/>
              <p:nvPr/>
            </p:nvSpPr>
            <p:spPr>
              <a:xfrm>
                <a:off x="2039424" y="470514"/>
                <a:ext cx="7900747" cy="446209"/>
              </a:xfrm>
              <a:prstGeom prst="snip2SameRect">
                <a:avLst>
                  <a:gd name="adj1" fmla="val 28408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3210087" y="638709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3072" y="502569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5822" y="5978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713" y="415247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2052" y="604145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982" y="59781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0622" y="5978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8975" y="552650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3" name="Elipse 22"/>
              <p:cNvSpPr>
                <a:spLocks noChangeAspect="1"/>
              </p:cNvSpPr>
              <p:nvPr/>
            </p:nvSpPr>
            <p:spPr>
              <a:xfrm>
                <a:off x="8345233" y="645546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7" name="Grupo 26"/>
              <p:cNvGrpSpPr/>
              <p:nvPr/>
            </p:nvGrpSpPr>
            <p:grpSpPr>
              <a:xfrm>
                <a:off x="7776767" y="648064"/>
                <a:ext cx="121920" cy="114094"/>
                <a:chOff x="3042321" y="3798258"/>
                <a:chExt cx="121920" cy="114094"/>
              </a:xfrm>
            </p:grpSpPr>
            <p:sp>
              <p:nvSpPr>
                <p:cNvPr id="24" name="Elipse 23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5" name="Elipse 24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pic>
            <p:nvPicPr>
              <p:cNvPr id="28" name="Imagen 27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7557" y="1925516"/>
                <a:ext cx="994918" cy="704268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CFEFC"/>
                  </a:clrFrom>
                  <a:clrTo>
                    <a:srgbClr val="FC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4281" y="1427284"/>
                <a:ext cx="741470" cy="741470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667" y="2559284"/>
                <a:ext cx="450698" cy="450698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6746" y="1031859"/>
                <a:ext cx="370702" cy="48607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088" y="3217524"/>
                <a:ext cx="491856" cy="335486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9411" y="1648106"/>
                <a:ext cx="425372" cy="425372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5499" y="3787010"/>
                <a:ext cx="491854" cy="223032"/>
              </a:xfrm>
              <a:prstGeom prst="rect">
                <a:avLst/>
              </a:prstGeom>
            </p:spPr>
          </p:pic>
          <p:grpSp>
            <p:nvGrpSpPr>
              <p:cNvPr id="37" name="Grupo 36"/>
              <p:cNvGrpSpPr/>
              <p:nvPr/>
            </p:nvGrpSpPr>
            <p:grpSpPr>
              <a:xfrm>
                <a:off x="2159671" y="829731"/>
                <a:ext cx="692816" cy="692816"/>
                <a:chOff x="3170577" y="5041235"/>
                <a:chExt cx="692816" cy="692816"/>
              </a:xfrm>
            </p:grpSpPr>
            <p:pic>
              <p:nvPicPr>
                <p:cNvPr id="35" name="Imagen 34"/>
                <p:cNvPicPr>
                  <a:picLocks noChangeAspect="1"/>
                </p:cNvPicPr>
                <p:nvPr/>
              </p:nvPicPr>
              <p:blipFill>
                <a:blip r:embed="rId16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577" y="5041235"/>
                  <a:ext cx="692816" cy="692816"/>
                </a:xfrm>
                <a:prstGeom prst="rect">
                  <a:avLst/>
                </a:prstGeom>
              </p:spPr>
            </p:pic>
            <p:pic>
              <p:nvPicPr>
                <p:cNvPr id="36" name="Imagen 35"/>
                <p:cNvPicPr>
                  <a:picLocks noChangeAspect="1"/>
                </p:cNvPicPr>
                <p:nvPr/>
              </p:nvPicPr>
              <p:blipFill>
                <a:blip r:embed="rId17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2044" y="5486399"/>
                  <a:ext cx="249882" cy="247652"/>
                </a:xfrm>
                <a:prstGeom prst="rect">
                  <a:avLst/>
                </a:prstGeom>
              </p:spPr>
            </p:pic>
          </p:grpSp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6745" y="2931884"/>
                <a:ext cx="384370" cy="417400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3078" y="2231527"/>
                <a:ext cx="398037" cy="417400"/>
              </a:xfrm>
              <a:prstGeom prst="rect">
                <a:avLst/>
              </a:prstGeom>
            </p:spPr>
          </p:pic>
          <p:sp>
            <p:nvSpPr>
              <p:cNvPr id="40" name="CuadroTexto 39"/>
              <p:cNvSpPr txBox="1"/>
              <p:nvPr/>
            </p:nvSpPr>
            <p:spPr>
              <a:xfrm>
                <a:off x="4933032" y="537798"/>
                <a:ext cx="18069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SMS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41" name="Grupo 40"/>
              <p:cNvGrpSpPr/>
              <p:nvPr/>
            </p:nvGrpSpPr>
            <p:grpSpPr>
              <a:xfrm>
                <a:off x="2952034" y="1315820"/>
                <a:ext cx="121920" cy="114094"/>
                <a:chOff x="3042321" y="3798258"/>
                <a:chExt cx="121920" cy="114094"/>
              </a:xfrm>
            </p:grpSpPr>
            <p:sp>
              <p:nvSpPr>
                <p:cNvPr id="42" name="Elipse 41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Elipse 42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4" name="Elipse 43"/>
              <p:cNvSpPr>
                <a:spLocks noChangeAspect="1"/>
              </p:cNvSpPr>
              <p:nvPr/>
            </p:nvSpPr>
            <p:spPr>
              <a:xfrm>
                <a:off x="2952034" y="175572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6" name="Elipse 45"/>
              <p:cNvSpPr>
                <a:spLocks noChangeAspect="1"/>
              </p:cNvSpPr>
              <p:nvPr/>
            </p:nvSpPr>
            <p:spPr>
              <a:xfrm>
                <a:off x="2952034" y="221929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7" name="Elipse 46"/>
              <p:cNvSpPr>
                <a:spLocks noChangeAspect="1"/>
              </p:cNvSpPr>
              <p:nvPr/>
            </p:nvSpPr>
            <p:spPr>
              <a:xfrm>
                <a:off x="2952034" y="268286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8" name="Elipse 47"/>
              <p:cNvSpPr>
                <a:spLocks noChangeAspect="1"/>
              </p:cNvSpPr>
              <p:nvPr/>
            </p:nvSpPr>
            <p:spPr>
              <a:xfrm>
                <a:off x="2952034" y="3328220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>
                <a:spLocks noChangeAspect="1"/>
              </p:cNvSpPr>
              <p:nvPr/>
            </p:nvSpPr>
            <p:spPr>
              <a:xfrm>
                <a:off x="2952034" y="384147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Rectángulo redondeado 49"/>
              <p:cNvSpPr/>
              <p:nvPr/>
            </p:nvSpPr>
            <p:spPr>
              <a:xfrm>
                <a:off x="3439337" y="1215351"/>
                <a:ext cx="5394960" cy="2923016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>
                <a:spLocks noChangeAspect="1"/>
              </p:cNvSpPr>
              <p:nvPr/>
            </p:nvSpPr>
            <p:spPr>
              <a:xfrm>
                <a:off x="9125856" y="186982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>
                <a:spLocks noChangeAspect="1"/>
              </p:cNvSpPr>
              <p:nvPr/>
            </p:nvSpPr>
            <p:spPr>
              <a:xfrm>
                <a:off x="9108227" y="236676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>
                <a:spLocks noChangeAspect="1"/>
              </p:cNvSpPr>
              <p:nvPr/>
            </p:nvSpPr>
            <p:spPr>
              <a:xfrm>
                <a:off x="9108227" y="3083537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9" name="Rectángulo redondeado 58"/>
              <p:cNvSpPr/>
              <p:nvPr/>
            </p:nvSpPr>
            <p:spPr>
              <a:xfrm>
                <a:off x="3504471" y="1285029"/>
                <a:ext cx="5258857" cy="278690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60" name="Grupo 59"/>
              <p:cNvGrpSpPr/>
              <p:nvPr/>
            </p:nvGrpSpPr>
            <p:grpSpPr>
              <a:xfrm>
                <a:off x="3584723" y="1124398"/>
                <a:ext cx="692816" cy="692816"/>
                <a:chOff x="3170577" y="5041235"/>
                <a:chExt cx="692816" cy="692816"/>
              </a:xfrm>
            </p:grpSpPr>
            <p:pic>
              <p:nvPicPr>
                <p:cNvPr id="61" name="Imagen 60"/>
                <p:cNvPicPr>
                  <a:picLocks noChangeAspect="1"/>
                </p:cNvPicPr>
                <p:nvPr/>
              </p:nvPicPr>
              <p:blipFill>
                <a:blip r:embed="rId16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577" y="5041235"/>
                  <a:ext cx="692816" cy="69281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17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2044" y="5486399"/>
                  <a:ext cx="249882" cy="247652"/>
                </a:xfrm>
                <a:prstGeom prst="rect">
                  <a:avLst/>
                </a:prstGeom>
              </p:spPr>
            </p:pic>
          </p:grpSp>
          <p:sp>
            <p:nvSpPr>
              <p:cNvPr id="63" name="CuadroTexto 62"/>
              <p:cNvSpPr txBox="1"/>
              <p:nvPr/>
            </p:nvSpPr>
            <p:spPr>
              <a:xfrm>
                <a:off x="4976538" y="1346611"/>
                <a:ext cx="2026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Pago SMS Mercantil</a:t>
                </a:r>
                <a:endParaRPr lang="es-VE" sz="14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3518969" y="1878472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Cliente: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3518969" y="2073298"/>
                <a:ext cx="10102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Orden Pago: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506141" y="1878472"/>
                <a:ext cx="14061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Jaime M. Roza Pedreira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8" name="CuadroTexto 67"/>
              <p:cNvSpPr txBox="1"/>
              <p:nvPr/>
            </p:nvSpPr>
            <p:spPr>
              <a:xfrm>
                <a:off x="4506141" y="2073298"/>
                <a:ext cx="1417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DDT-15122018-00000001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>
                <a:off x="2039424" y="463737"/>
                <a:ext cx="7900747" cy="387337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3142" y="449486"/>
                <a:ext cx="1026964" cy="340864"/>
              </a:xfrm>
              <a:prstGeom prst="rect">
                <a:avLst/>
              </a:prstGeom>
            </p:spPr>
          </p:pic>
          <p:pic>
            <p:nvPicPr>
              <p:cNvPr id="73" name="Imagen 72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6767" y="1349270"/>
                <a:ext cx="886026" cy="294084"/>
              </a:xfrm>
              <a:prstGeom prst="rect">
                <a:avLst/>
              </a:prstGeom>
            </p:spPr>
          </p:pic>
          <p:sp>
            <p:nvSpPr>
              <p:cNvPr id="74" name="Rectángulo redondeado 73"/>
              <p:cNvSpPr/>
              <p:nvPr/>
            </p:nvSpPr>
            <p:spPr>
              <a:xfrm>
                <a:off x="3656872" y="2380778"/>
                <a:ext cx="1394380" cy="1629264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5" name="Recortar rectángulo de esquina del mismo lado 74"/>
              <p:cNvSpPr/>
              <p:nvPr/>
            </p:nvSpPr>
            <p:spPr>
              <a:xfrm>
                <a:off x="3654459" y="23672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6" name="CuadroTexto 75"/>
              <p:cNvSpPr txBox="1"/>
              <p:nvPr/>
            </p:nvSpPr>
            <p:spPr>
              <a:xfrm>
                <a:off x="3882875" y="23433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7" name="CuadroTexto 76"/>
              <p:cNvSpPr txBox="1"/>
              <p:nvPr/>
            </p:nvSpPr>
            <p:spPr>
              <a:xfrm>
                <a:off x="3627231" y="2500988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640707" y="2826890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86" name="Triángulo isósceles 85"/>
              <p:cNvSpPr>
                <a:spLocks noChangeAspect="1"/>
              </p:cNvSpPr>
              <p:nvPr/>
            </p:nvSpPr>
            <p:spPr>
              <a:xfrm rot="10800000">
                <a:off x="3981324" y="2737877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95" name="Rectángulo redondeado 94"/>
              <p:cNvSpPr/>
              <p:nvPr/>
            </p:nvSpPr>
            <p:spPr>
              <a:xfrm>
                <a:off x="5185725" y="2374728"/>
                <a:ext cx="1394380" cy="163531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6" name="Recortar rectángulo de esquina del mismo lado 95"/>
              <p:cNvSpPr/>
              <p:nvPr/>
            </p:nvSpPr>
            <p:spPr>
              <a:xfrm>
                <a:off x="5183312" y="2361158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98" name="Imagen 97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641" y="2381369"/>
                <a:ext cx="385040" cy="127800"/>
              </a:xfrm>
              <a:prstGeom prst="rect">
                <a:avLst/>
              </a:prstGeom>
            </p:spPr>
          </p:pic>
          <p:sp>
            <p:nvSpPr>
              <p:cNvPr id="99" name="CuadroTexto 98"/>
              <p:cNvSpPr txBox="1"/>
              <p:nvPr/>
            </p:nvSpPr>
            <p:spPr>
              <a:xfrm>
                <a:off x="3627231" y="3171264"/>
                <a:ext cx="96853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Cuenta a Debitar: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3720524" y="3354837"/>
                <a:ext cx="1248069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latin typeface="Bahnschrift" panose="020B0502040204020203" pitchFamily="34" charset="0"/>
                  </a:rPr>
                  <a:t>CC1 Cta. Corriente 1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4808045" y="3358060"/>
                <a:ext cx="151052" cy="18767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103" name="Triángulo isósceles 102"/>
              <p:cNvSpPr>
                <a:spLocks noChangeAspect="1"/>
              </p:cNvSpPr>
              <p:nvPr/>
            </p:nvSpPr>
            <p:spPr>
              <a:xfrm rot="10800000">
                <a:off x="4848193" y="3422083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5271552" y="2338775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Pago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05" name="Rectángulo redondeado 104"/>
              <p:cNvSpPr/>
              <p:nvPr/>
            </p:nvSpPr>
            <p:spPr>
              <a:xfrm>
                <a:off x="7224487" y="2361221"/>
                <a:ext cx="1394380" cy="164881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06" name="Recortar rectángulo de esquina del mismo lado 105"/>
              <p:cNvSpPr/>
              <p:nvPr/>
            </p:nvSpPr>
            <p:spPr>
              <a:xfrm>
                <a:off x="7222074" y="2347651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7310314" y="2325268"/>
                <a:ext cx="11945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SMS a Enviar  a Tpago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142082" y="2550438"/>
                <a:ext cx="8290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RIF Dynamics: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3" name="CuadroTexto 112"/>
              <p:cNvSpPr txBox="1"/>
              <p:nvPr/>
            </p:nvSpPr>
            <p:spPr>
              <a:xfrm>
                <a:off x="5251511" y="2723631"/>
                <a:ext cx="1232452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J4019871260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4" name="CuadroTexto 113"/>
              <p:cNvSpPr txBox="1"/>
              <p:nvPr/>
            </p:nvSpPr>
            <p:spPr>
              <a:xfrm>
                <a:off x="5163287" y="2958798"/>
                <a:ext cx="89479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Móvil Asociado: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9" name="CuadroTexto 118"/>
              <p:cNvSpPr txBox="1"/>
              <p:nvPr/>
            </p:nvSpPr>
            <p:spPr>
              <a:xfrm>
                <a:off x="5271553" y="311959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0414 4078021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0" name="CuadroTexto 119"/>
              <p:cNvSpPr txBox="1"/>
              <p:nvPr/>
            </p:nvSpPr>
            <p:spPr>
              <a:xfrm>
                <a:off x="5159495" y="3362167"/>
                <a:ext cx="9877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Cuenta </a:t>
                </a:r>
                <a:r>
                  <a:rPr lang="es-ES" sz="700" i="1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Dynamics</a:t>
                </a:r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21" name="CuadroTexto 120"/>
              <p:cNvSpPr txBox="1"/>
              <p:nvPr/>
            </p:nvSpPr>
            <p:spPr>
              <a:xfrm>
                <a:off x="5252788" y="3545740"/>
                <a:ext cx="1231175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latin typeface="Bahnschrift" panose="020B0502040204020203" pitchFamily="34" charset="0"/>
                  </a:rPr>
                  <a:t>Mercantil Banco Universal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332911" y="3553010"/>
                <a:ext cx="151052" cy="1792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123" name="Triángulo isósceles 122"/>
              <p:cNvSpPr>
                <a:spLocks noChangeAspect="1"/>
              </p:cNvSpPr>
              <p:nvPr/>
            </p:nvSpPr>
            <p:spPr>
              <a:xfrm rot="10800000">
                <a:off x="6373059" y="3607506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124" name="Rectángulo redondeado 123"/>
              <p:cNvSpPr/>
              <p:nvPr/>
            </p:nvSpPr>
            <p:spPr>
              <a:xfrm>
                <a:off x="6623748" y="2820910"/>
                <a:ext cx="563291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Enviar</a:t>
                </a:r>
                <a:endParaRPr lang="es-VE" sz="7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25" name="Rectángulo redondeado 124"/>
              <p:cNvSpPr/>
              <p:nvPr/>
            </p:nvSpPr>
            <p:spPr>
              <a:xfrm>
                <a:off x="6620809" y="3115081"/>
                <a:ext cx="565756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Cancelar</a:t>
                </a:r>
                <a:endParaRPr lang="es-VE" sz="5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26" name="Rectángulo redondeado 125"/>
              <p:cNvSpPr/>
              <p:nvPr/>
            </p:nvSpPr>
            <p:spPr>
              <a:xfrm>
                <a:off x="6618460" y="3456714"/>
                <a:ext cx="567627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dirty="0" smtClean="0">
                    <a:latin typeface="Bahnschrift" panose="020B0502040204020203" pitchFamily="34" charset="0"/>
                  </a:rPr>
                  <a:t>Ver OP…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27" name="Elipse 126"/>
              <p:cNvSpPr>
                <a:spLocks noChangeAspect="1"/>
              </p:cNvSpPr>
              <p:nvPr/>
            </p:nvSpPr>
            <p:spPr>
              <a:xfrm>
                <a:off x="9120142" y="1222132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28" name="CuadroTexto 127"/>
              <p:cNvSpPr txBox="1"/>
              <p:nvPr/>
            </p:nvSpPr>
            <p:spPr>
              <a:xfrm>
                <a:off x="4102417" y="4584028"/>
                <a:ext cx="1248069" cy="630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Tipo de Cuenta a Debitar: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CC1 Cta. Corriente 1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CC2 </a:t>
                </a:r>
                <a:r>
                  <a:rPr lang="es-ES" sz="7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Cta. Corriente </a:t>
                </a:r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CA1 Cta</a:t>
                </a:r>
                <a:r>
                  <a:rPr lang="es-ES" sz="7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. </a:t>
                </a:r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Ahorros 1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CA2 </a:t>
                </a:r>
                <a:r>
                  <a:rPr lang="es-ES" sz="7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Cta. </a:t>
                </a:r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Ahorros 2</a:t>
                </a:r>
                <a:endParaRPr lang="es-ES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cxnSp>
            <p:nvCxnSpPr>
              <p:cNvPr id="130" name="Conector angular 129"/>
              <p:cNvCxnSpPr>
                <a:stCxn id="150" idx="1"/>
                <a:endCxn id="128" idx="1"/>
              </p:cNvCxnSpPr>
              <p:nvPr/>
            </p:nvCxnSpPr>
            <p:spPr>
              <a:xfrm rot="10800000" flipH="1" flipV="1">
                <a:off x="3806189" y="3459107"/>
                <a:ext cx="296227" cy="1440392"/>
              </a:xfrm>
              <a:prstGeom prst="bentConnector3">
                <a:avLst>
                  <a:gd name="adj1" fmla="val -77171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cto 136"/>
              <p:cNvCxnSpPr/>
              <p:nvPr/>
            </p:nvCxnSpPr>
            <p:spPr>
              <a:xfrm>
                <a:off x="3818278" y="3515583"/>
                <a:ext cx="131627" cy="3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CuadroTexto 139"/>
              <p:cNvSpPr txBox="1"/>
              <p:nvPr/>
            </p:nvSpPr>
            <p:spPr>
              <a:xfrm>
                <a:off x="3620771" y="3534839"/>
                <a:ext cx="13708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Clave Temporal Mercantil: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41" name="CuadroTexto 140"/>
              <p:cNvSpPr txBox="1"/>
              <p:nvPr/>
            </p:nvSpPr>
            <p:spPr>
              <a:xfrm>
                <a:off x="3718964" y="3715270"/>
                <a:ext cx="1248069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latin typeface="Bahnschrift" panose="020B0502040204020203" pitchFamily="34" charset="0"/>
                  </a:rPr>
                  <a:t>78684081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50" name="Rectángulo 149"/>
              <p:cNvSpPr/>
              <p:nvPr/>
            </p:nvSpPr>
            <p:spPr>
              <a:xfrm>
                <a:off x="3806190" y="3404612"/>
                <a:ext cx="155448" cy="1089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56" name="Rectángulo 155"/>
              <p:cNvSpPr/>
              <p:nvPr/>
            </p:nvSpPr>
            <p:spPr>
              <a:xfrm>
                <a:off x="3794457" y="3755685"/>
                <a:ext cx="413212" cy="1089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57" name="Conector angular 156"/>
              <p:cNvCxnSpPr>
                <a:stCxn id="156" idx="2"/>
                <a:endCxn id="162" idx="1"/>
              </p:cNvCxnSpPr>
              <p:nvPr/>
            </p:nvCxnSpPr>
            <p:spPr>
              <a:xfrm rot="16200000" flipH="1">
                <a:off x="4279308" y="3586429"/>
                <a:ext cx="651665" cy="1208155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uadroTexto 161"/>
              <p:cNvSpPr txBox="1"/>
              <p:nvPr/>
            </p:nvSpPr>
            <p:spPr>
              <a:xfrm>
                <a:off x="5209218" y="4362451"/>
                <a:ext cx="124806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Solicitar esta a Mercantil vía SMS al: </a:t>
                </a:r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24024</a:t>
                </a:r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 </a:t>
                </a:r>
                <a:endParaRPr lang="es-ES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68" name="CuadroTexto 167"/>
              <p:cNvSpPr txBox="1"/>
              <p:nvPr/>
            </p:nvSpPr>
            <p:spPr>
              <a:xfrm>
                <a:off x="7313144" y="3312728"/>
                <a:ext cx="1212410" cy="4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TPAGO V6122625 CC1 </a:t>
                </a:r>
                <a:r>
                  <a:rPr lang="es-ES" sz="700" dirty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0105 04144078021 J4019871260</a:t>
                </a:r>
              </a:p>
              <a:p>
                <a:r>
                  <a:rPr lang="es-ES" sz="700" dirty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1500000 </a:t>
                </a:r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78684081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69" name="CuadroTexto 168"/>
              <p:cNvSpPr txBox="1"/>
              <p:nvPr/>
            </p:nvSpPr>
            <p:spPr>
              <a:xfrm>
                <a:off x="7313144" y="3112673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SMS Mercantil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70" name="CuadroTexto 169"/>
              <p:cNvSpPr txBox="1"/>
              <p:nvPr/>
            </p:nvSpPr>
            <p:spPr>
              <a:xfrm>
                <a:off x="7310314" y="283348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04144079199 75202 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7310314" y="2633434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Datos del Móvil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173" name="CuadroTexto 172"/>
            <p:cNvSpPr txBox="1"/>
            <p:nvPr/>
          </p:nvSpPr>
          <p:spPr>
            <a:xfrm>
              <a:off x="6635271" y="4635742"/>
              <a:ext cx="1727679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74" name="Rectángulo 173"/>
            <p:cNvSpPr/>
            <p:nvPr/>
          </p:nvSpPr>
          <p:spPr>
            <a:xfrm>
              <a:off x="5318854" y="3585998"/>
              <a:ext cx="1025676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75" name="Conector angular 174"/>
            <p:cNvCxnSpPr>
              <a:stCxn id="174" idx="2"/>
              <a:endCxn id="173" idx="0"/>
            </p:cNvCxnSpPr>
            <p:nvPr/>
          </p:nvCxnSpPr>
          <p:spPr>
            <a:xfrm rot="16200000" flipH="1">
              <a:off x="6204277" y="3340908"/>
              <a:ext cx="922248" cy="166741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CuadroTexto 184"/>
            <p:cNvSpPr txBox="1"/>
            <p:nvPr/>
          </p:nvSpPr>
          <p:spPr>
            <a:xfrm>
              <a:off x="3718336" y="2997887"/>
              <a:ext cx="1239727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0414-4079199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86" name="CuadroTexto 185"/>
            <p:cNvSpPr txBox="1"/>
            <p:nvPr/>
          </p:nvSpPr>
          <p:spPr>
            <a:xfrm>
              <a:off x="3718336" y="2674365"/>
              <a:ext cx="1240964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V-6122625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17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upo 109"/>
          <p:cNvGrpSpPr/>
          <p:nvPr/>
        </p:nvGrpSpPr>
        <p:grpSpPr>
          <a:xfrm>
            <a:off x="2007557" y="415247"/>
            <a:ext cx="7932614" cy="4851437"/>
            <a:chOff x="2007557" y="4152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9424" y="4705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10087" y="6387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072" y="5025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822" y="5978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713" y="4152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052" y="6041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982" y="5978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622" y="5978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975" y="5526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45233" y="6455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6767" y="648064"/>
              <a:ext cx="121920" cy="114094"/>
              <a:chOff x="3042321" y="3798258"/>
              <a:chExt cx="121920" cy="114094"/>
            </a:xfrm>
          </p:grpSpPr>
          <p:sp>
            <p:nvSpPr>
              <p:cNvPr id="102" name="Elipse 101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03" name="Elipse 102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57" y="19255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281" y="14272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667" y="25592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746" y="10318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88" y="32175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9411" y="16481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499" y="37870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9671" y="829731"/>
              <a:ext cx="692816" cy="692816"/>
              <a:chOff x="3170577" y="5041235"/>
              <a:chExt cx="692816" cy="692816"/>
            </a:xfrm>
          </p:grpSpPr>
          <p:pic>
            <p:nvPicPr>
              <p:cNvPr id="100" name="Imagen 99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101" name="Imagen 100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745" y="29318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078" y="22315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33032" y="5377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2952034" y="1759663"/>
              <a:ext cx="121920" cy="114094"/>
              <a:chOff x="3042321" y="3798258"/>
              <a:chExt cx="121920" cy="114094"/>
            </a:xfrm>
          </p:grpSpPr>
          <p:sp>
            <p:nvSpPr>
              <p:cNvPr id="98" name="Elipse 97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9" name="Elipse 98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52034" y="13275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52034" y="221929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52034" y="268286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2034" y="3328220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52034" y="38414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9337" y="12153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125856" y="18698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08227" y="23667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8227" y="30835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504471" y="12850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4976538" y="1346611"/>
              <a:ext cx="1930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Banesco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8969" y="18784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3518969" y="20732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506141" y="18784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506141" y="20732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039424" y="4637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142" y="449486"/>
              <a:ext cx="1026964" cy="34086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67" y="1349270"/>
              <a:ext cx="886026" cy="294084"/>
            </a:xfrm>
            <a:prstGeom prst="rect">
              <a:avLst/>
            </a:prstGeom>
          </p:spPr>
        </p:pic>
        <p:sp>
          <p:nvSpPr>
            <p:cNvPr id="54" name="Rectángulo redondeado 53"/>
            <p:cNvSpPr/>
            <p:nvPr/>
          </p:nvSpPr>
          <p:spPr>
            <a:xfrm>
              <a:off x="5185725" y="23747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Recortar rectángulo de esquina del mismo lado 54"/>
            <p:cNvSpPr/>
            <p:nvPr/>
          </p:nvSpPr>
          <p:spPr>
            <a:xfrm>
              <a:off x="5183312" y="23611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641" y="2381369"/>
              <a:ext cx="385040" cy="127800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5271552" y="23387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7224487" y="23612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Recortar rectángulo de esquina del mismo lado 62"/>
            <p:cNvSpPr/>
            <p:nvPr/>
          </p:nvSpPr>
          <p:spPr>
            <a:xfrm>
              <a:off x="7222074" y="23476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268498" y="2332104"/>
              <a:ext cx="130195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Banesco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142082" y="25504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251511" y="27236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163287" y="29587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271553" y="31195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159495" y="33621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5252788" y="35457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6332911" y="35530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72" name="Triángulo isósceles 71"/>
            <p:cNvSpPr>
              <a:spLocks noChangeAspect="1"/>
            </p:cNvSpPr>
            <p:nvPr/>
          </p:nvSpPr>
          <p:spPr>
            <a:xfrm rot="10800000">
              <a:off x="6373059" y="36075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73" name="Rectángulo redondeado 72"/>
            <p:cNvSpPr/>
            <p:nvPr/>
          </p:nvSpPr>
          <p:spPr>
            <a:xfrm>
              <a:off x="6623748" y="28209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74" name="Rectángulo redondeado 73"/>
            <p:cNvSpPr/>
            <p:nvPr/>
          </p:nvSpPr>
          <p:spPr>
            <a:xfrm>
              <a:off x="6620809" y="31150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75" name="Rectángulo redondeado 74"/>
            <p:cNvSpPr/>
            <p:nvPr/>
          </p:nvSpPr>
          <p:spPr>
            <a:xfrm>
              <a:off x="6618460" y="34567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76" name="Elipse 75"/>
            <p:cNvSpPr>
              <a:spLocks noChangeAspect="1"/>
            </p:cNvSpPr>
            <p:nvPr/>
          </p:nvSpPr>
          <p:spPr>
            <a:xfrm>
              <a:off x="9120142" y="1222132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7313144" y="3312728"/>
              <a:ext cx="12124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0105 04144078021 J 4019871260 1500000,00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7313144" y="31126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Banesco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7310314" y="28334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9" name="CuadroTexto 88"/>
            <p:cNvSpPr txBox="1"/>
            <p:nvPr/>
          </p:nvSpPr>
          <p:spPr>
            <a:xfrm>
              <a:off x="7310314" y="26334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372" y="1009563"/>
              <a:ext cx="983862" cy="983862"/>
            </a:xfrm>
            <a:prstGeom prst="rect">
              <a:avLst/>
            </a:prstGeom>
          </p:spPr>
        </p:pic>
        <p:sp>
          <p:nvSpPr>
            <p:cNvPr id="105" name="CuadroTexto 104"/>
            <p:cNvSpPr txBox="1"/>
            <p:nvPr/>
          </p:nvSpPr>
          <p:spPr>
            <a:xfrm>
              <a:off x="6635271" y="46357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06" name="Rectángulo 105"/>
            <p:cNvSpPr/>
            <p:nvPr/>
          </p:nvSpPr>
          <p:spPr>
            <a:xfrm>
              <a:off x="5318854" y="35859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07" name="Conector angular 106"/>
            <p:cNvCxnSpPr>
              <a:stCxn id="106" idx="2"/>
              <a:endCxn id="105" idx="0"/>
            </p:cNvCxnSpPr>
            <p:nvPr/>
          </p:nvCxnSpPr>
          <p:spPr>
            <a:xfrm rot="16200000" flipH="1">
              <a:off x="6143315" y="33930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>
            <a:off x="3623563" y="2346731"/>
            <a:ext cx="1422784" cy="1049943"/>
            <a:chOff x="3622118" y="2368738"/>
            <a:chExt cx="1422784" cy="1049943"/>
          </a:xfrm>
        </p:grpSpPr>
        <p:sp>
          <p:nvSpPr>
            <p:cNvPr id="112" name="Rectángulo redondeado 111"/>
            <p:cNvSpPr/>
            <p:nvPr/>
          </p:nvSpPr>
          <p:spPr>
            <a:xfrm>
              <a:off x="3650522" y="2406178"/>
              <a:ext cx="1394380" cy="101250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3" name="Recortar rectángulo de esquina del mismo lado 112"/>
            <p:cNvSpPr/>
            <p:nvPr/>
          </p:nvSpPr>
          <p:spPr>
            <a:xfrm>
              <a:off x="3648109" y="2392607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4" name="CuadroTexto 113"/>
            <p:cNvSpPr txBox="1"/>
            <p:nvPr/>
          </p:nvSpPr>
          <p:spPr>
            <a:xfrm>
              <a:off x="3876525" y="2368738"/>
              <a:ext cx="9653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Cliente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3622118" y="2592654"/>
              <a:ext cx="9797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Cedula Identidad: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16" name="CuadroTexto 115"/>
            <p:cNvSpPr txBox="1"/>
            <p:nvPr/>
          </p:nvSpPr>
          <p:spPr>
            <a:xfrm>
              <a:off x="3634583" y="2984198"/>
              <a:ext cx="5453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# Móvil: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17" name="Triángulo isósceles 116"/>
            <p:cNvSpPr>
              <a:spLocks noChangeAspect="1"/>
            </p:cNvSpPr>
            <p:nvPr/>
          </p:nvSpPr>
          <p:spPr>
            <a:xfrm rot="10800000">
              <a:off x="4066297" y="3211994"/>
              <a:ext cx="67734" cy="661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VE" sz="700"/>
            </a:p>
          </p:txBody>
        </p:sp>
        <p:sp>
          <p:nvSpPr>
            <p:cNvPr id="118" name="Triángulo isósceles 117"/>
            <p:cNvSpPr>
              <a:spLocks noChangeAspect="1"/>
            </p:cNvSpPr>
            <p:nvPr/>
          </p:nvSpPr>
          <p:spPr>
            <a:xfrm rot="10800000">
              <a:off x="4082666" y="2822649"/>
              <a:ext cx="56610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119" name="CuadroTexto 118"/>
            <p:cNvSpPr txBox="1"/>
            <p:nvPr/>
          </p:nvSpPr>
          <p:spPr>
            <a:xfrm>
              <a:off x="3719589" y="3144999"/>
              <a:ext cx="1239727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0414-4079199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20" name="CuadroTexto 119"/>
            <p:cNvSpPr txBox="1"/>
            <p:nvPr/>
          </p:nvSpPr>
          <p:spPr>
            <a:xfrm>
              <a:off x="3719589" y="2757777"/>
              <a:ext cx="1240964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V-6122625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03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upo 92"/>
          <p:cNvGrpSpPr/>
          <p:nvPr/>
        </p:nvGrpSpPr>
        <p:grpSpPr>
          <a:xfrm>
            <a:off x="2001207" y="440647"/>
            <a:ext cx="7932614" cy="4851437"/>
            <a:chOff x="2001207" y="440647"/>
            <a:chExt cx="7932614" cy="4851437"/>
          </a:xfrm>
        </p:grpSpPr>
        <p:grpSp>
          <p:nvGrpSpPr>
            <p:cNvPr id="2" name="Grupo 1"/>
            <p:cNvGrpSpPr/>
            <p:nvPr/>
          </p:nvGrpSpPr>
          <p:grpSpPr>
            <a:xfrm>
              <a:off x="2001207" y="440647"/>
              <a:ext cx="7932614" cy="4851437"/>
              <a:chOff x="2007557" y="415247"/>
              <a:chExt cx="7932614" cy="4851437"/>
            </a:xfrm>
          </p:grpSpPr>
          <p:sp>
            <p:nvSpPr>
              <p:cNvPr id="3" name="Recortar rectángulo de esquina del mismo lado 2"/>
              <p:cNvSpPr/>
              <p:nvPr/>
            </p:nvSpPr>
            <p:spPr>
              <a:xfrm>
                <a:off x="2039424" y="470514"/>
                <a:ext cx="7900747" cy="446209"/>
              </a:xfrm>
              <a:prstGeom prst="snip2SameRect">
                <a:avLst>
                  <a:gd name="adj1" fmla="val 28408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" name="CuadroTexto 3"/>
              <p:cNvSpPr txBox="1"/>
              <p:nvPr/>
            </p:nvSpPr>
            <p:spPr>
              <a:xfrm>
                <a:off x="3210087" y="638709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3072" y="502569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5822" y="5978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713" y="415247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2052" y="604145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982" y="59781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0622" y="5978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8975" y="552650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2" name="Elipse 11"/>
              <p:cNvSpPr>
                <a:spLocks noChangeAspect="1"/>
              </p:cNvSpPr>
              <p:nvPr/>
            </p:nvSpPr>
            <p:spPr>
              <a:xfrm>
                <a:off x="8345233" y="645546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13" name="Grupo 12"/>
              <p:cNvGrpSpPr/>
              <p:nvPr/>
            </p:nvGrpSpPr>
            <p:grpSpPr>
              <a:xfrm>
                <a:off x="7776767" y="648064"/>
                <a:ext cx="121920" cy="114094"/>
                <a:chOff x="3042321" y="3798258"/>
                <a:chExt cx="121920" cy="114094"/>
              </a:xfrm>
            </p:grpSpPr>
            <p:sp>
              <p:nvSpPr>
                <p:cNvPr id="90" name="Elipse 89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91" name="Elipse 90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7557" y="1925516"/>
                <a:ext cx="994918" cy="704268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CFEFC"/>
                  </a:clrFrom>
                  <a:clrTo>
                    <a:srgbClr val="FC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4281" y="1427284"/>
                <a:ext cx="741470" cy="74147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667" y="2559284"/>
                <a:ext cx="450698" cy="450698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6746" y="1031859"/>
                <a:ext cx="370702" cy="48607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088" y="3217524"/>
                <a:ext cx="491856" cy="335486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9411" y="1648106"/>
                <a:ext cx="425372" cy="425372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5499" y="3787010"/>
                <a:ext cx="491854" cy="223032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2159671" y="829731"/>
                <a:ext cx="692816" cy="692816"/>
                <a:chOff x="3170577" y="5041235"/>
                <a:chExt cx="692816" cy="692816"/>
              </a:xfrm>
            </p:grpSpPr>
            <p:pic>
              <p:nvPicPr>
                <p:cNvPr id="88" name="Imagen 87"/>
                <p:cNvPicPr>
                  <a:picLocks noChangeAspect="1"/>
                </p:cNvPicPr>
                <p:nvPr/>
              </p:nvPicPr>
              <p:blipFill>
                <a:blip r:embed="rId16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577" y="5041235"/>
                  <a:ext cx="692816" cy="692816"/>
                </a:xfrm>
                <a:prstGeom prst="rect">
                  <a:avLst/>
                </a:prstGeom>
              </p:spPr>
            </p:pic>
            <p:pic>
              <p:nvPicPr>
                <p:cNvPr id="89" name="Imagen 88"/>
                <p:cNvPicPr>
                  <a:picLocks noChangeAspect="1"/>
                </p:cNvPicPr>
                <p:nvPr/>
              </p:nvPicPr>
              <p:blipFill>
                <a:blip r:embed="rId17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2044" y="5486399"/>
                  <a:ext cx="249882" cy="247652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6745" y="2931884"/>
                <a:ext cx="384370" cy="417400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3078" y="2231527"/>
                <a:ext cx="398037" cy="417400"/>
              </a:xfrm>
              <a:prstGeom prst="rect">
                <a:avLst/>
              </a:prstGeom>
            </p:spPr>
          </p:pic>
          <p:sp>
            <p:nvSpPr>
              <p:cNvPr id="24" name="CuadroTexto 23"/>
              <p:cNvSpPr txBox="1"/>
              <p:nvPr/>
            </p:nvSpPr>
            <p:spPr>
              <a:xfrm>
                <a:off x="4933032" y="537798"/>
                <a:ext cx="18069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SMS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25" name="Grupo 24"/>
              <p:cNvGrpSpPr/>
              <p:nvPr/>
            </p:nvGrpSpPr>
            <p:grpSpPr>
              <a:xfrm>
                <a:off x="2952034" y="2224681"/>
                <a:ext cx="121920" cy="114094"/>
                <a:chOff x="3042321" y="4263276"/>
                <a:chExt cx="121920" cy="114094"/>
              </a:xfrm>
            </p:grpSpPr>
            <p:sp>
              <p:nvSpPr>
                <p:cNvPr id="86" name="Elipse 85"/>
                <p:cNvSpPr>
                  <a:spLocks noChangeAspect="1"/>
                </p:cNvSpPr>
                <p:nvPr/>
              </p:nvSpPr>
              <p:spPr>
                <a:xfrm>
                  <a:off x="3072948" y="4293790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87" name="Elipse 86"/>
                <p:cNvSpPr>
                  <a:spLocks noChangeAspect="1"/>
                </p:cNvSpPr>
                <p:nvPr/>
              </p:nvSpPr>
              <p:spPr>
                <a:xfrm>
                  <a:off x="3042321" y="4263276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6" name="Elipse 25"/>
              <p:cNvSpPr>
                <a:spLocks noChangeAspect="1"/>
              </p:cNvSpPr>
              <p:nvPr/>
            </p:nvSpPr>
            <p:spPr>
              <a:xfrm>
                <a:off x="2952034" y="1327544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7" name="Elipse 26"/>
              <p:cNvSpPr>
                <a:spLocks noChangeAspect="1"/>
              </p:cNvSpPr>
              <p:nvPr/>
            </p:nvSpPr>
            <p:spPr>
              <a:xfrm>
                <a:off x="2940885" y="174080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8" name="Elipse 27"/>
              <p:cNvSpPr>
                <a:spLocks noChangeAspect="1"/>
              </p:cNvSpPr>
              <p:nvPr/>
            </p:nvSpPr>
            <p:spPr>
              <a:xfrm>
                <a:off x="2952034" y="268286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9" name="Elipse 28"/>
              <p:cNvSpPr>
                <a:spLocks noChangeAspect="1"/>
              </p:cNvSpPr>
              <p:nvPr/>
            </p:nvSpPr>
            <p:spPr>
              <a:xfrm>
                <a:off x="2952034" y="3328220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0" name="Elipse 29"/>
              <p:cNvSpPr>
                <a:spLocks noChangeAspect="1"/>
              </p:cNvSpPr>
              <p:nvPr/>
            </p:nvSpPr>
            <p:spPr>
              <a:xfrm>
                <a:off x="2952034" y="384147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Rectángulo redondeado 30"/>
              <p:cNvSpPr/>
              <p:nvPr/>
            </p:nvSpPr>
            <p:spPr>
              <a:xfrm>
                <a:off x="3439337" y="1215351"/>
                <a:ext cx="5394960" cy="2923016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2" name="Elipse 31"/>
              <p:cNvSpPr>
                <a:spLocks noChangeAspect="1"/>
              </p:cNvSpPr>
              <p:nvPr/>
            </p:nvSpPr>
            <p:spPr>
              <a:xfrm>
                <a:off x="9125856" y="186982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Elipse 32"/>
              <p:cNvSpPr>
                <a:spLocks noChangeAspect="1"/>
              </p:cNvSpPr>
              <p:nvPr/>
            </p:nvSpPr>
            <p:spPr>
              <a:xfrm>
                <a:off x="9108227" y="236676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4" name="Elipse 33"/>
              <p:cNvSpPr>
                <a:spLocks noChangeAspect="1"/>
              </p:cNvSpPr>
              <p:nvPr/>
            </p:nvSpPr>
            <p:spPr>
              <a:xfrm>
                <a:off x="9108227" y="3083537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5" name="Rectángulo redondeado 34"/>
              <p:cNvSpPr/>
              <p:nvPr/>
            </p:nvSpPr>
            <p:spPr>
              <a:xfrm>
                <a:off x="3504471" y="1285029"/>
                <a:ext cx="5258857" cy="278690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6" name="CuadroTexto 35"/>
              <p:cNvSpPr txBox="1"/>
              <p:nvPr/>
            </p:nvSpPr>
            <p:spPr>
              <a:xfrm>
                <a:off x="5098198" y="1370313"/>
                <a:ext cx="20714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Pago SMS Bancaribe</a:t>
                </a:r>
                <a:endParaRPr lang="es-VE" sz="14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3518969" y="1878472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Cliente: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3518969" y="2073298"/>
                <a:ext cx="10102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Orden Pago: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4506141" y="1878472"/>
                <a:ext cx="14061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Jaime M. Roza Pedreira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506141" y="2073298"/>
                <a:ext cx="1417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DDT-15122018-00000001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Rectángulo redondeado 40"/>
              <p:cNvSpPr/>
              <p:nvPr/>
            </p:nvSpPr>
            <p:spPr>
              <a:xfrm>
                <a:off x="2039424" y="463737"/>
                <a:ext cx="7900747" cy="387337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3142" y="449486"/>
                <a:ext cx="1026964" cy="34086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6767" y="1349270"/>
                <a:ext cx="886026" cy="294084"/>
              </a:xfrm>
              <a:prstGeom prst="rect">
                <a:avLst/>
              </a:prstGeom>
            </p:spPr>
          </p:pic>
          <p:sp>
            <p:nvSpPr>
              <p:cNvPr id="85" name="Triángulo isósceles 84"/>
              <p:cNvSpPr>
                <a:spLocks noChangeAspect="1"/>
              </p:cNvSpPr>
              <p:nvPr/>
            </p:nvSpPr>
            <p:spPr>
              <a:xfrm rot="10800000">
                <a:off x="4072647" y="31865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82" name="Triángulo isósceles 81"/>
              <p:cNvSpPr>
                <a:spLocks noChangeAspect="1"/>
              </p:cNvSpPr>
              <p:nvPr/>
            </p:nvSpPr>
            <p:spPr>
              <a:xfrm rot="10800000">
                <a:off x="4089017" y="27972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53" name="Rectángulo redondeado 52"/>
              <p:cNvSpPr/>
              <p:nvPr/>
            </p:nvSpPr>
            <p:spPr>
              <a:xfrm>
                <a:off x="5185725" y="2374728"/>
                <a:ext cx="1394380" cy="163531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Recortar rectángulo de esquina del mismo lado 53"/>
              <p:cNvSpPr/>
              <p:nvPr/>
            </p:nvSpPr>
            <p:spPr>
              <a:xfrm>
                <a:off x="5183312" y="2361158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55" name="Imagen 54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641" y="2381369"/>
                <a:ext cx="385040" cy="127800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5271552" y="2338775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Pago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7" name="Rectángulo redondeado 56"/>
              <p:cNvSpPr/>
              <p:nvPr/>
            </p:nvSpPr>
            <p:spPr>
              <a:xfrm>
                <a:off x="7224487" y="2361221"/>
                <a:ext cx="1394380" cy="164881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Recortar rectángulo de esquina del mismo lado 57"/>
              <p:cNvSpPr/>
              <p:nvPr/>
            </p:nvSpPr>
            <p:spPr>
              <a:xfrm>
                <a:off x="7222074" y="2347651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9" name="CuadroTexto 58"/>
              <p:cNvSpPr txBox="1"/>
              <p:nvPr/>
            </p:nvSpPr>
            <p:spPr>
              <a:xfrm>
                <a:off x="7246547" y="2333024"/>
                <a:ext cx="137409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SMS a Enviar a Bancaribe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0" name="CuadroTexto 59"/>
              <p:cNvSpPr txBox="1"/>
              <p:nvPr/>
            </p:nvSpPr>
            <p:spPr>
              <a:xfrm>
                <a:off x="5142082" y="2550438"/>
                <a:ext cx="8290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RIF Dynamics: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1" name="CuadroTexto 60"/>
              <p:cNvSpPr txBox="1"/>
              <p:nvPr/>
            </p:nvSpPr>
            <p:spPr>
              <a:xfrm>
                <a:off x="5251511" y="2723631"/>
                <a:ext cx="1232452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J4019871260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2" name="CuadroTexto 61"/>
              <p:cNvSpPr txBox="1"/>
              <p:nvPr/>
            </p:nvSpPr>
            <p:spPr>
              <a:xfrm>
                <a:off x="5163287" y="2958798"/>
                <a:ext cx="89479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Móvil Asociado: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5271553" y="311959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0414 4078021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5159495" y="3362167"/>
                <a:ext cx="9877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Cuenta </a:t>
                </a:r>
                <a:r>
                  <a:rPr lang="es-ES" sz="700" i="1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Dynamics</a:t>
                </a:r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5252788" y="3545740"/>
                <a:ext cx="1231175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latin typeface="Bahnschrift" panose="020B0502040204020203" pitchFamily="34" charset="0"/>
                  </a:rPr>
                  <a:t>Mercantil Banco Universal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6" name="Rectángulo 65"/>
              <p:cNvSpPr/>
              <p:nvPr/>
            </p:nvSpPr>
            <p:spPr>
              <a:xfrm>
                <a:off x="6332911" y="3553010"/>
                <a:ext cx="151052" cy="1792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67" name="Triángulo isósceles 66"/>
              <p:cNvSpPr>
                <a:spLocks noChangeAspect="1"/>
              </p:cNvSpPr>
              <p:nvPr/>
            </p:nvSpPr>
            <p:spPr>
              <a:xfrm rot="10800000">
                <a:off x="6373059" y="3607506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68" name="Rectángulo redondeado 67"/>
              <p:cNvSpPr/>
              <p:nvPr/>
            </p:nvSpPr>
            <p:spPr>
              <a:xfrm>
                <a:off x="6623748" y="2820910"/>
                <a:ext cx="563291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Enviar</a:t>
                </a:r>
                <a:endParaRPr lang="es-VE" sz="7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Rectángulo redondeado 68"/>
              <p:cNvSpPr/>
              <p:nvPr/>
            </p:nvSpPr>
            <p:spPr>
              <a:xfrm>
                <a:off x="6620809" y="3115081"/>
                <a:ext cx="565756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Cancelar</a:t>
                </a:r>
                <a:endParaRPr lang="es-VE" sz="5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0" name="Rectángulo redondeado 69"/>
              <p:cNvSpPr/>
              <p:nvPr/>
            </p:nvSpPr>
            <p:spPr>
              <a:xfrm>
                <a:off x="6618460" y="3456714"/>
                <a:ext cx="567627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dirty="0" smtClean="0">
                    <a:latin typeface="Bahnschrift" panose="020B0502040204020203" pitchFamily="34" charset="0"/>
                  </a:rPr>
                  <a:t>Ver OP…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1" name="Elipse 70"/>
              <p:cNvSpPr>
                <a:spLocks noChangeAspect="1"/>
              </p:cNvSpPr>
              <p:nvPr/>
            </p:nvSpPr>
            <p:spPr>
              <a:xfrm>
                <a:off x="9120142" y="1222132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CuadroTexto 71"/>
              <p:cNvSpPr txBox="1"/>
              <p:nvPr/>
            </p:nvSpPr>
            <p:spPr>
              <a:xfrm>
                <a:off x="7313144" y="3312728"/>
                <a:ext cx="1212410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mipago J4019871260 0105 1500000,00 04144078021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7313144" y="3112673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SMS Banesco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7310314" y="283348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04144079199 75202 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7310314" y="2633434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Datos del Móvil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7" name="CuadroTexto 76"/>
              <p:cNvSpPr txBox="1"/>
              <p:nvPr/>
            </p:nvSpPr>
            <p:spPr>
              <a:xfrm>
                <a:off x="6635271" y="4635742"/>
                <a:ext cx="1501460" cy="630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0105 Mercantil Banco Universal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0134 Banesco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0108 BBVA Provincial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0114 Bancaribe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0102 Banco de Venezuela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5318854" y="3585998"/>
                <a:ext cx="1008047" cy="1274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79" name="Conector angular 78"/>
              <p:cNvCxnSpPr>
                <a:stCxn id="78" idx="2"/>
                <a:endCxn id="77" idx="0"/>
              </p:cNvCxnSpPr>
              <p:nvPr/>
            </p:nvCxnSpPr>
            <p:spPr>
              <a:xfrm rot="16200000" flipH="1">
                <a:off x="6143315" y="3393056"/>
                <a:ext cx="922248" cy="156312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2" name="Imagen 91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217" y="1214156"/>
              <a:ext cx="994918" cy="704268"/>
            </a:xfrm>
            <a:prstGeom prst="rect">
              <a:avLst/>
            </a:prstGeom>
          </p:spPr>
        </p:pic>
      </p:grpSp>
      <p:grpSp>
        <p:nvGrpSpPr>
          <p:cNvPr id="94" name="Grupo 93"/>
          <p:cNvGrpSpPr/>
          <p:nvPr/>
        </p:nvGrpSpPr>
        <p:grpSpPr>
          <a:xfrm>
            <a:off x="3622118" y="2368738"/>
            <a:ext cx="1422784" cy="1049943"/>
            <a:chOff x="3622118" y="2368738"/>
            <a:chExt cx="1422784" cy="1049943"/>
          </a:xfrm>
        </p:grpSpPr>
        <p:sp>
          <p:nvSpPr>
            <p:cNvPr id="95" name="Rectángulo redondeado 94"/>
            <p:cNvSpPr/>
            <p:nvPr/>
          </p:nvSpPr>
          <p:spPr>
            <a:xfrm>
              <a:off x="3650522" y="2406178"/>
              <a:ext cx="1394380" cy="101250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6" name="Recortar rectángulo de esquina del mismo lado 95"/>
            <p:cNvSpPr/>
            <p:nvPr/>
          </p:nvSpPr>
          <p:spPr>
            <a:xfrm>
              <a:off x="3648109" y="2392607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3876525" y="2368738"/>
              <a:ext cx="9653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Cliente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3622118" y="2592654"/>
              <a:ext cx="9797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Cedula Identidad: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3634583" y="2984198"/>
              <a:ext cx="5453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# Móvil: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00" name="Triángulo isósceles 99"/>
            <p:cNvSpPr>
              <a:spLocks noChangeAspect="1"/>
            </p:cNvSpPr>
            <p:nvPr/>
          </p:nvSpPr>
          <p:spPr>
            <a:xfrm rot="10800000">
              <a:off x="4066297" y="3211994"/>
              <a:ext cx="67734" cy="6611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VE" sz="700"/>
            </a:p>
          </p:txBody>
        </p:sp>
        <p:sp>
          <p:nvSpPr>
            <p:cNvPr id="101" name="Triángulo isósceles 100"/>
            <p:cNvSpPr>
              <a:spLocks noChangeAspect="1"/>
            </p:cNvSpPr>
            <p:nvPr/>
          </p:nvSpPr>
          <p:spPr>
            <a:xfrm rot="10800000">
              <a:off x="4082666" y="2822649"/>
              <a:ext cx="56610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102" name="CuadroTexto 101"/>
            <p:cNvSpPr txBox="1"/>
            <p:nvPr/>
          </p:nvSpPr>
          <p:spPr>
            <a:xfrm>
              <a:off x="3719589" y="3144999"/>
              <a:ext cx="1239727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0414-4079199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3719589" y="2757777"/>
              <a:ext cx="1240964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V-6122625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00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o 94"/>
          <p:cNvGrpSpPr/>
          <p:nvPr/>
        </p:nvGrpSpPr>
        <p:grpSpPr>
          <a:xfrm>
            <a:off x="2001207" y="440647"/>
            <a:ext cx="7932614" cy="4851437"/>
            <a:chOff x="2001207" y="440647"/>
            <a:chExt cx="7932614" cy="4851437"/>
          </a:xfrm>
        </p:grpSpPr>
        <p:sp>
          <p:nvSpPr>
            <p:cNvPr id="5" name="Recortar rectángulo de esquina del mismo lado 4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4" name="Elipse 13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5" name="Grupo 14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91" name="Elipse 90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92" name="Elipse 91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3" name="Grupo 22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9" name="Imagen 88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90" name="Imagen 89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2944083" y="2748961"/>
              <a:ext cx="121920" cy="114094"/>
              <a:chOff x="3040720" y="4762156"/>
              <a:chExt cx="121920" cy="114094"/>
            </a:xfrm>
          </p:grpSpPr>
          <p:sp>
            <p:nvSpPr>
              <p:cNvPr id="87" name="Elipse 86"/>
              <p:cNvSpPr>
                <a:spLocks noChangeAspect="1"/>
              </p:cNvSpPr>
              <p:nvPr/>
            </p:nvSpPr>
            <p:spPr>
              <a:xfrm>
                <a:off x="3077697" y="4792670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8" name="Elipse 87"/>
              <p:cNvSpPr>
                <a:spLocks noChangeAspect="1"/>
              </p:cNvSpPr>
              <p:nvPr/>
            </p:nvSpPr>
            <p:spPr>
              <a:xfrm>
                <a:off x="3040720" y="4762156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32025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Elipse 30"/>
            <p:cNvSpPr>
              <a:spLocks noChangeAspect="1"/>
            </p:cNvSpPr>
            <p:nvPr/>
          </p:nvSpPr>
          <p:spPr>
            <a:xfrm>
              <a:off x="2945684" y="3353620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2945684" y="38668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19506" y="18952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Elipse 34"/>
            <p:cNvSpPr>
              <a:spLocks noChangeAspect="1"/>
            </p:cNvSpPr>
            <p:nvPr/>
          </p:nvSpPr>
          <p:spPr>
            <a:xfrm>
              <a:off x="9101877" y="23921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Elipse 35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4487383" y="1377424"/>
              <a:ext cx="2993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Banco de Venezuela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417" y="1374670"/>
              <a:ext cx="886026" cy="294084"/>
            </a:xfrm>
            <a:prstGeom prst="rect">
              <a:avLst/>
            </a:prstGeom>
          </p:spPr>
        </p:pic>
        <p:grpSp>
          <p:nvGrpSpPr>
            <p:cNvPr id="94" name="Grupo 93"/>
            <p:cNvGrpSpPr/>
            <p:nvPr/>
          </p:nvGrpSpPr>
          <p:grpSpPr>
            <a:xfrm>
              <a:off x="3622118" y="2368738"/>
              <a:ext cx="1422784" cy="1049943"/>
              <a:chOff x="3622118" y="2368738"/>
              <a:chExt cx="1422784" cy="1049943"/>
            </a:xfrm>
          </p:grpSpPr>
          <p:sp>
            <p:nvSpPr>
              <p:cNvPr id="46" name="Rectángulo redondeado 45"/>
              <p:cNvSpPr/>
              <p:nvPr/>
            </p:nvSpPr>
            <p:spPr>
              <a:xfrm>
                <a:off x="3650522" y="2406178"/>
                <a:ext cx="1394380" cy="101250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7" name="Recortar rectángulo de esquina del mismo lado 46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8" name="CuadroTexto 47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86" name="Triángulo isósceles 85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83" name="Triángulo isósceles 82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53" name="CuadroTexto 52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55" name="Rectángulo redondeado 5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Recortar rectángulo de esquina del mismo lado 5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58" name="CuadroTexto 5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9" name="Rectángulo redondeado 5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0" name="Recortar rectángulo de esquina del mismo lado 5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7361996" y="2344122"/>
              <a:ext cx="11095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BDV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9" name="Triángulo isósceles 6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71" name="Rectángulo redondeado 7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72" name="Rectángulo redondeado 7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73" name="Elipse 72"/>
            <p:cNvSpPr>
              <a:spLocks noChangeAspect="1"/>
            </p:cNvSpPr>
            <p:nvPr/>
          </p:nvSpPr>
          <p:spPr>
            <a:xfrm>
              <a:off x="9113792" y="1247532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7306794" y="3338128"/>
              <a:ext cx="12124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PAGAR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J4019871260 1500000,00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BDV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9" name="Rectángulo 7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80" name="Conector angular 79"/>
            <p:cNvCxnSpPr>
              <a:stCxn id="79" idx="2"/>
              <a:endCxn id="7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993" y="1331548"/>
              <a:ext cx="450698" cy="450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31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4707" y="497797"/>
            <a:ext cx="7932614" cy="4851437"/>
            <a:chOff x="2001207" y="4406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85" name="Elipse 84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6" name="Elipse 85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84" name="Imagen 83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2939231" y="3335655"/>
              <a:ext cx="121920" cy="114094"/>
              <a:chOff x="3035868" y="5348850"/>
              <a:chExt cx="121920" cy="114094"/>
            </a:xfrm>
          </p:grpSpPr>
          <p:sp>
            <p:nvSpPr>
              <p:cNvPr id="81" name="Elipse 80"/>
              <p:cNvSpPr>
                <a:spLocks noChangeAspect="1"/>
              </p:cNvSpPr>
              <p:nvPr/>
            </p:nvSpPr>
            <p:spPr>
              <a:xfrm>
                <a:off x="3066495" y="5379364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2" name="Elipse 81"/>
              <p:cNvSpPr>
                <a:spLocks noChangeAspect="1"/>
              </p:cNvSpPr>
              <p:nvPr/>
            </p:nvSpPr>
            <p:spPr>
              <a:xfrm>
                <a:off x="3035868" y="5348850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180" y="274745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0210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45684" y="38668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119506" y="18952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01877" y="23921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480918" y="1377809"/>
              <a:ext cx="3015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Banco Fondo Común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417" y="1374670"/>
              <a:ext cx="886026" cy="2940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3622118" y="2368738"/>
              <a:ext cx="1422784" cy="1049943"/>
              <a:chOff x="3622118" y="2368738"/>
              <a:chExt cx="1422784" cy="1049943"/>
            </a:xfrm>
          </p:grpSpPr>
          <p:sp>
            <p:nvSpPr>
              <p:cNvPr id="72" name="Rectángulo redondeado 71"/>
              <p:cNvSpPr/>
              <p:nvPr/>
            </p:nvSpPr>
            <p:spPr>
              <a:xfrm>
                <a:off x="3650522" y="2406178"/>
                <a:ext cx="1394380" cy="101250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3" name="Recortar rectángulo de esquina del mismo lado 72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6" name="CuadroTexto 75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7" name="Triángulo isósceles 76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78" name="Triángulo isósceles 77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45" name="Rectángulo redondeado 4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Recortar rectángulo de esquina del mismo lado 4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361996" y="2344122"/>
              <a:ext cx="10663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BFC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59" name="Triángulo isósceles 5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3" name="Elipse 62"/>
            <p:cNvSpPr>
              <a:spLocks noChangeAspect="1"/>
            </p:cNvSpPr>
            <p:nvPr/>
          </p:nvSpPr>
          <p:spPr>
            <a:xfrm>
              <a:off x="9113792" y="1247532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306794" y="3338128"/>
              <a:ext cx="12124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PAT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1500000,00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J4019871260</a:t>
              </a: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BFC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70" name="Conector angular 69"/>
            <p:cNvCxnSpPr>
              <a:stCxn id="69" idx="2"/>
              <a:endCxn id="6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n 8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01" y="1444610"/>
            <a:ext cx="491856" cy="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4707" y="497797"/>
            <a:ext cx="7932614" cy="4851437"/>
            <a:chOff x="2001207" y="4406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84" name="Elipse 83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5" name="Elipse 84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2" name="Imagen 81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2953439" y="3857737"/>
              <a:ext cx="121920" cy="114094"/>
              <a:chOff x="3050076" y="5870932"/>
              <a:chExt cx="121920" cy="114094"/>
            </a:xfrm>
          </p:grpSpPr>
          <p:sp>
            <p:nvSpPr>
              <p:cNvPr id="80" name="Elipse 79"/>
              <p:cNvSpPr>
                <a:spLocks noChangeAspect="1"/>
              </p:cNvSpPr>
              <p:nvPr/>
            </p:nvSpPr>
            <p:spPr>
              <a:xfrm>
                <a:off x="3080703" y="5901446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1" name="Elipse 80"/>
              <p:cNvSpPr>
                <a:spLocks noChangeAspect="1"/>
              </p:cNvSpPr>
              <p:nvPr/>
            </p:nvSpPr>
            <p:spPr>
              <a:xfrm>
                <a:off x="3050076" y="5870932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180" y="274745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0210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45180" y="33309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119506" y="18952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01877" y="23921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690329" y="1371215"/>
              <a:ext cx="2743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Banco del Tesoro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417" y="1374670"/>
              <a:ext cx="886026" cy="2940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3622118" y="2368738"/>
              <a:ext cx="1422784" cy="1402456"/>
              <a:chOff x="3622118" y="2368738"/>
              <a:chExt cx="1422784" cy="1402456"/>
            </a:xfrm>
          </p:grpSpPr>
          <p:sp>
            <p:nvSpPr>
              <p:cNvPr id="71" name="Rectángulo redondeado 70"/>
              <p:cNvSpPr/>
              <p:nvPr/>
            </p:nvSpPr>
            <p:spPr>
              <a:xfrm>
                <a:off x="3650522" y="2406177"/>
                <a:ext cx="1394380" cy="136501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Recortar rectángulo de esquina del mismo lado 71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6" name="Triángulo isósceles 75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77" name="Triángulo isósceles 76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45" name="Rectángulo redondeado 4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Recortar rectángulo de esquina del mismo lado 4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190538" y="2349903"/>
              <a:ext cx="14606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Banco del Tesoro</a:t>
              </a:r>
              <a:endParaRPr lang="es-VE" sz="6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59" name="Triángulo isósceles 5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3" name="Elipse 62"/>
            <p:cNvSpPr>
              <a:spLocks noChangeAspect="1"/>
            </p:cNvSpPr>
            <p:nvPr/>
          </p:nvSpPr>
          <p:spPr>
            <a:xfrm>
              <a:off x="9113792" y="1247532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306794" y="3338128"/>
              <a:ext cx="1212410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PAGAR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 4019871260 1500000,00 832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BDT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70" name="Conector angular 69"/>
            <p:cNvCxnSpPr>
              <a:stCxn id="69" idx="2"/>
              <a:endCxn id="6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619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3" y="1482202"/>
            <a:ext cx="491854" cy="223032"/>
          </a:xfrm>
          <a:prstGeom prst="rect">
            <a:avLst/>
          </a:prstGeom>
        </p:spPr>
      </p:pic>
      <p:sp>
        <p:nvSpPr>
          <p:cNvPr id="87" name="CuadroTexto 86"/>
          <p:cNvSpPr txBox="1"/>
          <p:nvPr/>
        </p:nvSpPr>
        <p:spPr>
          <a:xfrm>
            <a:off x="3692695" y="3408333"/>
            <a:ext cx="1420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i="1" dirty="0" smtClean="0">
                <a:solidFill>
                  <a:srgbClr val="002060"/>
                </a:solidFill>
                <a:latin typeface="Russo One" panose="02000503050000020004" pitchFamily="2" charset="0"/>
              </a:rPr>
              <a:t>Clave Tarjeta Coordenadas:</a:t>
            </a:r>
            <a:endParaRPr lang="es-VE" sz="700" i="1" dirty="0">
              <a:solidFill>
                <a:srgbClr val="002060"/>
              </a:solidFill>
              <a:latin typeface="Russo One" panose="02000503050000020004" pitchFamily="2" charset="0"/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3777701" y="3569134"/>
            <a:ext cx="123972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700" dirty="0" smtClean="0">
                <a:latin typeface="Bahnschrift" panose="020B0502040204020203" pitchFamily="34" charset="0"/>
              </a:rPr>
              <a:t>  832</a:t>
            </a:r>
            <a:endParaRPr lang="es-VE" sz="700" dirty="0">
              <a:latin typeface="Bahnschrift" panose="020B0502040204020203" pitchFamily="34" charset="0"/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3849352" y="3608388"/>
            <a:ext cx="293145" cy="123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90" name="Conector angular 89"/>
          <p:cNvCxnSpPr>
            <a:stCxn id="89" idx="2"/>
            <a:endCxn id="93" idx="1"/>
          </p:cNvCxnSpPr>
          <p:nvPr/>
        </p:nvCxnSpPr>
        <p:spPr>
          <a:xfrm rot="16200000" flipH="1">
            <a:off x="3670636" y="4057585"/>
            <a:ext cx="1033221" cy="38264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adroTexto 92"/>
          <p:cNvSpPr txBox="1"/>
          <p:nvPr/>
        </p:nvSpPr>
        <p:spPr>
          <a:xfrm>
            <a:off x="4378567" y="4611628"/>
            <a:ext cx="15014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Debe escoger una de su tarjeta de coordenadas</a:t>
            </a:r>
            <a:endParaRPr lang="es-VE" sz="7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1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25" y="323850"/>
            <a:ext cx="4227703" cy="2800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4145325" cy="2800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72" y="3116276"/>
            <a:ext cx="5436973" cy="1429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56" y="3375615"/>
            <a:ext cx="643916" cy="3354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00993" y="3130198"/>
            <a:ext cx="9611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 smtClean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AtoR cAmpoTYPe SmcP" panose="02000000000000000000" pitchFamily="50" charset="0"/>
                <a:cs typeface="MV Boli" panose="02000500030200090000" pitchFamily="2" charset="0"/>
              </a:rPr>
              <a:t>JR Sist</a:t>
            </a:r>
            <a:r>
              <a:rPr lang="en-US" sz="1200" b="1" dirty="0" smtClean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EAtoR cAmpoTYPe SmcP" panose="02000000000000000000" pitchFamily="50" charset="0"/>
                <a:cs typeface="MV Boli" panose="02000500030200090000" pitchFamily="2" charset="0"/>
              </a:rPr>
              <a:t>emas 24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15" y="3153519"/>
            <a:ext cx="230356" cy="230356"/>
          </a:xfrm>
          <a:prstGeom prst="rect">
            <a:avLst/>
          </a:prstGeom>
        </p:spPr>
      </p:pic>
      <p:grpSp>
        <p:nvGrpSpPr>
          <p:cNvPr id="8" name="Group 4"/>
          <p:cNvGrpSpPr/>
          <p:nvPr/>
        </p:nvGrpSpPr>
        <p:grpSpPr>
          <a:xfrm>
            <a:off x="3620641" y="4997640"/>
            <a:ext cx="1476595" cy="338554"/>
            <a:chOff x="286302" y="262581"/>
            <a:chExt cx="1476595" cy="338554"/>
          </a:xfrm>
        </p:grpSpPr>
        <p:sp>
          <p:nvSpPr>
            <p:cNvPr id="14" name="Rectangle 2"/>
            <p:cNvSpPr/>
            <p:nvPr/>
          </p:nvSpPr>
          <p:spPr>
            <a:xfrm>
              <a:off x="513461" y="262581"/>
              <a:ext cx="1249436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dirty="0" smtClean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AtoR cAmpoTYPe SmcP" panose="02000000000000000000" pitchFamily="50" charset="0"/>
                  <a:cs typeface="MV Boli" panose="02000500030200090000" pitchFamily="2" charset="0"/>
                </a:rPr>
                <a:t>JR Sist</a:t>
              </a:r>
              <a:r>
                <a:rPr lang="en-US" sz="1600" b="1" dirty="0" smtClean="0">
                  <a:ln w="0"/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EAtoR cAmpoTYPe SmcP" panose="02000000000000000000" pitchFamily="50" charset="0"/>
                  <a:cs typeface="MV Boli" panose="02000500030200090000" pitchFamily="2" charset="0"/>
                </a:rPr>
                <a:t>emas 24</a:t>
              </a:r>
            </a:p>
          </p:txBody>
        </p:sp>
        <p:pic>
          <p:nvPicPr>
            <p:cNvPr id="15" name="Picture 3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02" y="277903"/>
              <a:ext cx="307910" cy="307910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7" y="4767628"/>
            <a:ext cx="1152146" cy="79857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7" y="5661022"/>
            <a:ext cx="1152146" cy="7863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7" y="5661022"/>
            <a:ext cx="1152146" cy="7863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97" y="5661022"/>
            <a:ext cx="1133858" cy="78638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72" y="5065318"/>
            <a:ext cx="507996" cy="203198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5235319" y="4847208"/>
            <a:ext cx="2857500" cy="1600200"/>
            <a:chOff x="8382000" y="4415790"/>
            <a:chExt cx="2857500" cy="1600200"/>
          </a:xfrm>
        </p:grpSpPr>
        <p:grpSp>
          <p:nvGrpSpPr>
            <p:cNvPr id="22" name="Grupo 21"/>
            <p:cNvGrpSpPr/>
            <p:nvPr/>
          </p:nvGrpSpPr>
          <p:grpSpPr>
            <a:xfrm>
              <a:off x="8382000" y="4415790"/>
              <a:ext cx="2857500" cy="1600200"/>
              <a:chOff x="8382000" y="4415790"/>
              <a:chExt cx="2857500" cy="1600200"/>
            </a:xfrm>
          </p:grpSpPr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0" y="4415790"/>
                <a:ext cx="2857500" cy="160020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2168" y="4415790"/>
                <a:ext cx="461882" cy="421898"/>
              </a:xfrm>
              <a:prstGeom prst="rect">
                <a:avLst/>
              </a:prstGeom>
            </p:spPr>
          </p:pic>
        </p:grpSp>
        <p:sp>
          <p:nvSpPr>
            <p:cNvPr id="23" name="CuadroTexto 22"/>
            <p:cNvSpPr txBox="1"/>
            <p:nvPr/>
          </p:nvSpPr>
          <p:spPr>
            <a:xfrm>
              <a:off x="8382000" y="5769769"/>
              <a:ext cx="1667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rgbClr val="01FF74"/>
                  </a:solidFill>
                  <a:latin typeface="IBM Logo" panose="00000400000000000000" pitchFamily="2" charset="0"/>
                </a:rPr>
                <a:t>SQL SCRIPTS </a:t>
              </a:r>
              <a:r>
                <a:rPr lang="es-ES" sz="1000" dirty="0" err="1" smtClean="0">
                  <a:solidFill>
                    <a:srgbClr val="01FF74"/>
                  </a:solidFill>
                  <a:latin typeface="IBM Logo" panose="00000400000000000000" pitchFamily="2" charset="0"/>
                </a:rPr>
                <a:t>Dev</a:t>
              </a:r>
              <a:endParaRPr lang="es-VE" sz="1000" dirty="0">
                <a:solidFill>
                  <a:srgbClr val="01FF74"/>
                </a:solidFill>
                <a:latin typeface="IBM Logo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97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4707" y="497797"/>
            <a:ext cx="7932614" cy="4851437"/>
            <a:chOff x="2001207" y="4406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84" name="Elipse 83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5" name="Elipse 84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2" name="Imagen 81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9118435" y="1247434"/>
              <a:ext cx="121920" cy="114094"/>
              <a:chOff x="9215072" y="3260629"/>
              <a:chExt cx="121920" cy="114094"/>
            </a:xfrm>
          </p:grpSpPr>
          <p:sp>
            <p:nvSpPr>
              <p:cNvPr id="80" name="Elipse 79"/>
              <p:cNvSpPr>
                <a:spLocks noChangeAspect="1"/>
              </p:cNvSpPr>
              <p:nvPr/>
            </p:nvSpPr>
            <p:spPr>
              <a:xfrm>
                <a:off x="9245699" y="3291143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1" name="Elipse 80"/>
              <p:cNvSpPr>
                <a:spLocks noChangeAspect="1"/>
              </p:cNvSpPr>
              <p:nvPr/>
            </p:nvSpPr>
            <p:spPr>
              <a:xfrm>
                <a:off x="9215072" y="326062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180" y="274745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0210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45684" y="38668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119506" y="18952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01877" y="23921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728135" y="1384102"/>
              <a:ext cx="2510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Banco Exterior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417" y="1374670"/>
              <a:ext cx="886026" cy="2940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3622118" y="2368738"/>
              <a:ext cx="1422784" cy="1049943"/>
              <a:chOff x="3622118" y="2368738"/>
              <a:chExt cx="1422784" cy="1049943"/>
            </a:xfrm>
          </p:grpSpPr>
          <p:sp>
            <p:nvSpPr>
              <p:cNvPr id="71" name="Rectángulo redondeado 70"/>
              <p:cNvSpPr/>
              <p:nvPr/>
            </p:nvSpPr>
            <p:spPr>
              <a:xfrm>
                <a:off x="3650522" y="2406178"/>
                <a:ext cx="1394380" cy="101250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Recortar rectángulo de esquina del mismo lado 71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6" name="Triángulo isósceles 75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77" name="Triángulo isósceles 76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45" name="Rectángulo redondeado 4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Recortar rectángulo de esquina del mismo lado 4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265043" y="2358424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BExterior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59" name="Triángulo isósceles 5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3" name="Elipse 62"/>
            <p:cNvSpPr>
              <a:spLocks noChangeAspect="1"/>
            </p:cNvSpPr>
            <p:nvPr/>
          </p:nvSpPr>
          <p:spPr>
            <a:xfrm>
              <a:off x="2943362" y="331806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306794" y="3338128"/>
              <a:ext cx="12124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PAGAR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 4019871260 1500000,00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BFC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70" name="Conector angular 69"/>
            <p:cNvCxnSpPr>
              <a:stCxn id="69" idx="2"/>
              <a:endCxn id="6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48" y="1410582"/>
            <a:ext cx="305918" cy="4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4707" y="497797"/>
            <a:ext cx="7932614" cy="4851437"/>
            <a:chOff x="2001207" y="4406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84" name="Elipse 83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5" name="Elipse 84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2" name="Imagen 81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9102760" y="1885457"/>
              <a:ext cx="121920" cy="114094"/>
              <a:chOff x="9199397" y="3898652"/>
              <a:chExt cx="121920" cy="114094"/>
            </a:xfrm>
          </p:grpSpPr>
          <p:sp>
            <p:nvSpPr>
              <p:cNvPr id="80" name="Elipse 79"/>
              <p:cNvSpPr>
                <a:spLocks noChangeAspect="1"/>
              </p:cNvSpPr>
              <p:nvPr/>
            </p:nvSpPr>
            <p:spPr>
              <a:xfrm>
                <a:off x="9236374" y="3929166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1" name="Elipse 80"/>
              <p:cNvSpPr>
                <a:spLocks noChangeAspect="1"/>
              </p:cNvSpPr>
              <p:nvPr/>
            </p:nvSpPr>
            <p:spPr>
              <a:xfrm>
                <a:off x="9199397" y="3898652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180" y="274745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0210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45684" y="38668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099056" y="126036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01877" y="239216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210639" y="1401196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BOD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646" y="1408043"/>
              <a:ext cx="886026" cy="2940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3622118" y="2368738"/>
              <a:ext cx="1422784" cy="1049943"/>
              <a:chOff x="3622118" y="2368738"/>
              <a:chExt cx="1422784" cy="1049943"/>
            </a:xfrm>
          </p:grpSpPr>
          <p:sp>
            <p:nvSpPr>
              <p:cNvPr id="71" name="Rectángulo redondeado 70"/>
              <p:cNvSpPr/>
              <p:nvPr/>
            </p:nvSpPr>
            <p:spPr>
              <a:xfrm>
                <a:off x="3650522" y="2406178"/>
                <a:ext cx="1394380" cy="101250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Recortar rectángulo de esquina del mismo lado 71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6" name="Triángulo isósceles 75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77" name="Triángulo isósceles 76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45" name="Rectángulo redondeado 4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Recortar rectángulo de esquina del mismo lado 4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364264" y="2352614"/>
              <a:ext cx="10839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BOD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59" name="Triángulo isósceles 5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3" name="Elipse 62"/>
            <p:cNvSpPr>
              <a:spLocks noChangeAspect="1"/>
            </p:cNvSpPr>
            <p:nvPr/>
          </p:nvSpPr>
          <p:spPr>
            <a:xfrm>
              <a:off x="2943362" y="331806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306794" y="3338128"/>
              <a:ext cx="1212410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PAGO 6122625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J4019871260 1.500.000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BOD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70" name="Conector angular 69"/>
            <p:cNvCxnSpPr>
              <a:stCxn id="69" idx="2"/>
              <a:endCxn id="6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4068" y="1399550"/>
            <a:ext cx="425372" cy="4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064707" y="497797"/>
            <a:ext cx="7932614" cy="4851437"/>
            <a:chOff x="2001207" y="440647"/>
            <a:chExt cx="7932614" cy="4851437"/>
          </a:xfrm>
        </p:grpSpPr>
        <p:sp>
          <p:nvSpPr>
            <p:cNvPr id="3" name="Recortar rectángulo de esquina del mismo lado 2"/>
            <p:cNvSpPr/>
            <p:nvPr/>
          </p:nvSpPr>
          <p:spPr>
            <a:xfrm>
              <a:off x="2033074" y="495914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3203737" y="66410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722" y="527969"/>
              <a:ext cx="340178" cy="3619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472" y="623219"/>
              <a:ext cx="182880" cy="1828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363" y="440647"/>
              <a:ext cx="442744" cy="4427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702" y="629545"/>
              <a:ext cx="221276" cy="21274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632" y="623219"/>
              <a:ext cx="228600" cy="22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272" y="623219"/>
              <a:ext cx="182880" cy="18288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25" y="578050"/>
              <a:ext cx="228600" cy="228600"/>
            </a:xfrm>
            <a:prstGeom prst="rect">
              <a:avLst/>
            </a:prstGeom>
          </p:spPr>
        </p:pic>
        <p:sp>
          <p:nvSpPr>
            <p:cNvPr id="12" name="Elipse 11"/>
            <p:cNvSpPr>
              <a:spLocks noChangeAspect="1"/>
            </p:cNvSpPr>
            <p:nvPr/>
          </p:nvSpPr>
          <p:spPr>
            <a:xfrm>
              <a:off x="8338883" y="670946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7770417" y="673464"/>
              <a:ext cx="121920" cy="114094"/>
              <a:chOff x="3042321" y="3798258"/>
              <a:chExt cx="121920" cy="114094"/>
            </a:xfrm>
          </p:grpSpPr>
          <p:sp>
            <p:nvSpPr>
              <p:cNvPr id="84" name="Elipse 83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5" name="Elipse 84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207" y="1950916"/>
              <a:ext cx="994918" cy="70426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1" y="1452684"/>
              <a:ext cx="741470" cy="7414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17" y="2584684"/>
              <a:ext cx="450698" cy="450698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6" y="1057259"/>
              <a:ext cx="370702" cy="48607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38" y="3242924"/>
              <a:ext cx="491856" cy="335486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73061" y="1673506"/>
              <a:ext cx="425372" cy="425372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149" y="3812410"/>
              <a:ext cx="491854" cy="223032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2153321" y="855131"/>
              <a:ext cx="692816" cy="692816"/>
              <a:chOff x="3170577" y="5041235"/>
              <a:chExt cx="692816" cy="692816"/>
            </a:xfrm>
          </p:grpSpPr>
          <p:pic>
            <p:nvPicPr>
              <p:cNvPr id="82" name="Imagen 81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577" y="5041235"/>
                <a:ext cx="692816" cy="692816"/>
              </a:xfrm>
              <a:prstGeom prst="rect">
                <a:avLst/>
              </a:prstGeom>
            </p:spPr>
          </p:pic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7" cstate="print">
                <a:clrChange>
                  <a:clrFrom>
                    <a:srgbClr val="FCFEFB"/>
                  </a:clrFrom>
                  <a:clrTo>
                    <a:srgbClr val="FCFE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044" y="5486399"/>
                <a:ext cx="249882" cy="247652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395" y="2957284"/>
              <a:ext cx="384370" cy="417400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728" y="2256927"/>
              <a:ext cx="398037" cy="417400"/>
            </a:xfrm>
            <a:prstGeom prst="rect">
              <a:avLst/>
            </a:prstGeom>
          </p:spPr>
        </p:pic>
        <p:sp>
          <p:nvSpPr>
            <p:cNvPr id="24" name="CuadroTexto 23"/>
            <p:cNvSpPr txBox="1"/>
            <p:nvPr/>
          </p:nvSpPr>
          <p:spPr>
            <a:xfrm>
              <a:off x="4926682" y="56319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SMS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9104755" y="2413422"/>
              <a:ext cx="121920" cy="114094"/>
              <a:chOff x="9201392" y="4426617"/>
              <a:chExt cx="121920" cy="114094"/>
            </a:xfrm>
          </p:grpSpPr>
          <p:sp>
            <p:nvSpPr>
              <p:cNvPr id="80" name="Elipse 79"/>
              <p:cNvSpPr>
                <a:spLocks noChangeAspect="1"/>
              </p:cNvSpPr>
              <p:nvPr/>
            </p:nvSpPr>
            <p:spPr>
              <a:xfrm>
                <a:off x="9232019" y="4457131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81" name="Elipse 80"/>
              <p:cNvSpPr>
                <a:spLocks noChangeAspect="1"/>
              </p:cNvSpPr>
              <p:nvPr/>
            </p:nvSpPr>
            <p:spPr>
              <a:xfrm>
                <a:off x="9201392" y="4426617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26" name="Elipse 25"/>
            <p:cNvSpPr>
              <a:spLocks noChangeAspect="1"/>
            </p:cNvSpPr>
            <p:nvPr/>
          </p:nvSpPr>
          <p:spPr>
            <a:xfrm>
              <a:off x="2945684" y="1352944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7" name="Elipse 26"/>
            <p:cNvSpPr>
              <a:spLocks noChangeAspect="1"/>
            </p:cNvSpPr>
            <p:nvPr/>
          </p:nvSpPr>
          <p:spPr>
            <a:xfrm>
              <a:off x="2934535" y="176620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8" name="Elipse 27"/>
            <p:cNvSpPr>
              <a:spLocks noChangeAspect="1"/>
            </p:cNvSpPr>
            <p:nvPr/>
          </p:nvSpPr>
          <p:spPr>
            <a:xfrm>
              <a:off x="2945180" y="274745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Elipse 28"/>
            <p:cNvSpPr>
              <a:spLocks noChangeAspect="1"/>
            </p:cNvSpPr>
            <p:nvPr/>
          </p:nvSpPr>
          <p:spPr>
            <a:xfrm>
              <a:off x="2950210" y="225692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Elipse 29"/>
            <p:cNvSpPr>
              <a:spLocks noChangeAspect="1"/>
            </p:cNvSpPr>
            <p:nvPr/>
          </p:nvSpPr>
          <p:spPr>
            <a:xfrm>
              <a:off x="2945684" y="3866879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3432987" y="1240751"/>
              <a:ext cx="5394960" cy="2923016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2" name="Elipse 31"/>
            <p:cNvSpPr>
              <a:spLocks noChangeAspect="1"/>
            </p:cNvSpPr>
            <p:nvPr/>
          </p:nvSpPr>
          <p:spPr>
            <a:xfrm>
              <a:off x="9119506" y="189522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3" name="Elipse 32"/>
            <p:cNvSpPr>
              <a:spLocks noChangeAspect="1"/>
            </p:cNvSpPr>
            <p:nvPr/>
          </p:nvSpPr>
          <p:spPr>
            <a:xfrm>
              <a:off x="9110003" y="1244330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9101877" y="3108937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498121" y="1310429"/>
              <a:ext cx="5258857" cy="278690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210639" y="1401196"/>
              <a:ext cx="152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Pago SMS BVC</a:t>
              </a:r>
              <a:endParaRPr lang="es-VE" sz="14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12619" y="1903872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Cliente: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512619" y="2098698"/>
              <a:ext cx="10102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Orden Pago:</a:t>
              </a:r>
              <a:endParaRPr lang="es-VE" sz="10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4499791" y="1903872"/>
              <a:ext cx="140615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Jaime M. Roza Pedreira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4499791" y="2098698"/>
              <a:ext cx="14173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DDT-15122018-00000001</a:t>
              </a:r>
              <a:endParaRPr lang="es-VE" sz="9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2033074" y="489137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792" y="474886"/>
              <a:ext cx="1026964" cy="34086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646" y="1408043"/>
              <a:ext cx="886026" cy="294084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3622118" y="2368738"/>
              <a:ext cx="1422784" cy="1443673"/>
              <a:chOff x="3622118" y="2368738"/>
              <a:chExt cx="1422784" cy="1443673"/>
            </a:xfrm>
          </p:grpSpPr>
          <p:sp>
            <p:nvSpPr>
              <p:cNvPr id="71" name="Rectángulo redondeado 70"/>
              <p:cNvSpPr/>
              <p:nvPr/>
            </p:nvSpPr>
            <p:spPr>
              <a:xfrm>
                <a:off x="3650522" y="2406179"/>
                <a:ext cx="1394380" cy="1406232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Recortar rectángulo de esquina del mismo lado 71"/>
              <p:cNvSpPr/>
              <p:nvPr/>
            </p:nvSpPr>
            <p:spPr>
              <a:xfrm>
                <a:off x="3648109" y="2392607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3876525" y="2368738"/>
                <a:ext cx="96532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Cliente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622118" y="2592654"/>
                <a:ext cx="97975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Cedula Identidad: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634583" y="2984198"/>
                <a:ext cx="5453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# Móvil: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6" name="Triángulo isósceles 75"/>
              <p:cNvSpPr>
                <a:spLocks noChangeAspect="1"/>
              </p:cNvSpPr>
              <p:nvPr/>
            </p:nvSpPr>
            <p:spPr>
              <a:xfrm rot="10800000">
                <a:off x="4066297" y="3211994"/>
                <a:ext cx="67734" cy="6611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VE" sz="700"/>
              </a:p>
            </p:txBody>
          </p:sp>
          <p:sp>
            <p:nvSpPr>
              <p:cNvPr id="77" name="Triángulo isósceles 76"/>
              <p:cNvSpPr>
                <a:spLocks noChangeAspect="1"/>
              </p:cNvSpPr>
              <p:nvPr/>
            </p:nvSpPr>
            <p:spPr>
              <a:xfrm rot="10800000">
                <a:off x="4082666" y="2822649"/>
                <a:ext cx="56610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3719589" y="3144999"/>
                <a:ext cx="123972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0414-4079199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719589" y="2757777"/>
                <a:ext cx="1240964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V-6122625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45" name="Rectángulo redondeado 44"/>
            <p:cNvSpPr/>
            <p:nvPr/>
          </p:nvSpPr>
          <p:spPr>
            <a:xfrm>
              <a:off x="5179375" y="2400128"/>
              <a:ext cx="1394380" cy="1635313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6" name="Recortar rectángulo de esquina del mismo lado 45"/>
            <p:cNvSpPr/>
            <p:nvPr/>
          </p:nvSpPr>
          <p:spPr>
            <a:xfrm>
              <a:off x="5176962" y="2386558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291" y="2406769"/>
              <a:ext cx="385040" cy="127800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5265202" y="2364175"/>
              <a:ext cx="87395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Datos del Pago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7218137" y="2386621"/>
              <a:ext cx="1394380" cy="1648819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7215724" y="2373051"/>
              <a:ext cx="1396793" cy="155290"/>
            </a:xfrm>
            <a:prstGeom prst="snip2SameRect">
              <a:avLst>
                <a:gd name="adj1" fmla="val 25465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364264" y="2352614"/>
              <a:ext cx="10743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SMS a Enviar a BVC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135732" y="2575838"/>
              <a:ext cx="8290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RIF Dynamics: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245161" y="2749031"/>
              <a:ext cx="1232452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J4019871260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156937" y="2984198"/>
              <a:ext cx="89479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Móvil Asociado: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5265203" y="314499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0414 4078021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153145" y="3387567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</a:t>
              </a:r>
              <a:r>
                <a:rPr lang="es-ES" sz="700" i="1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Dynamics</a:t>
              </a:r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246438" y="3571140"/>
              <a:ext cx="123117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Mercantil Banco Universal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326561" y="3578410"/>
              <a:ext cx="151052" cy="1792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59" name="Triángulo isósceles 58"/>
            <p:cNvSpPr>
              <a:spLocks noChangeAspect="1"/>
            </p:cNvSpPr>
            <p:nvPr/>
          </p:nvSpPr>
          <p:spPr>
            <a:xfrm rot="10800000">
              <a:off x="6366709" y="3632906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6617398" y="2846310"/>
              <a:ext cx="563291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Enviar</a:t>
              </a:r>
              <a:endParaRPr lang="es-VE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614459" y="3140481"/>
              <a:ext cx="565756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b="1" dirty="0" smtClean="0">
                  <a:latin typeface="Bahnschrift" panose="020B0502040204020203" pitchFamily="34" charset="0"/>
                </a:rPr>
                <a:t>Cancelar</a:t>
              </a:r>
              <a:endParaRPr lang="es-VE" sz="500" b="1" dirty="0">
                <a:latin typeface="Bahnschrift" panose="020B0502040204020203" pitchFamily="34" charset="0"/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6612110" y="3482114"/>
              <a:ext cx="567627" cy="1651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700" dirty="0" smtClean="0">
                  <a:latin typeface="Bahnschrift" panose="020B0502040204020203" pitchFamily="34" charset="0"/>
                </a:rPr>
                <a:t>Ver OP…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63" name="Elipse 62"/>
            <p:cNvSpPr>
              <a:spLocks noChangeAspect="1"/>
            </p:cNvSpPr>
            <p:nvPr/>
          </p:nvSpPr>
          <p:spPr>
            <a:xfrm>
              <a:off x="2943362" y="3318063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306794" y="3338128"/>
              <a:ext cx="1212410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PP 6122625 CTE 0105 </a:t>
              </a:r>
              <a:r>
                <a:rPr lang="es-ES" sz="700" dirty="0">
                  <a:solidFill>
                    <a:srgbClr val="002060"/>
                  </a:solidFill>
                  <a:latin typeface="Bahnschrift" panose="020B0502040204020203" pitchFamily="34" charset="0"/>
                </a:rPr>
                <a:t>J4019871260 </a:t>
              </a:r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04144078021 1.500.000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7306794" y="3138073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SMS BVC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303964" y="2858889"/>
              <a:ext cx="1212410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rgbClr val="002060"/>
                  </a:solidFill>
                  <a:latin typeface="Bahnschrift" panose="020B0502040204020203" pitchFamily="34" charset="0"/>
                </a:rPr>
                <a:t>04144079199 75202 </a:t>
              </a:r>
              <a:endParaRPr lang="es-ES" sz="700" dirty="0">
                <a:solidFill>
                  <a:srgbClr val="00206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7303964" y="2658834"/>
              <a:ext cx="1212410" cy="200055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b="1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Datos del Móvil</a:t>
              </a:r>
              <a:endParaRPr lang="es-ES" sz="7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28921" y="4661142"/>
              <a:ext cx="1501460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0105 Mercantil Banco Universal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0134 Banesco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0108 BBVA Provincial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0114 Bancaribe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0102 Banco de Venezuela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5312504" y="3611398"/>
              <a:ext cx="1008047" cy="12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70" name="Conector angular 69"/>
            <p:cNvCxnSpPr>
              <a:stCxn id="69" idx="2"/>
              <a:endCxn id="68" idx="0"/>
            </p:cNvCxnSpPr>
            <p:nvPr/>
          </p:nvCxnSpPr>
          <p:spPr>
            <a:xfrm rot="16200000" flipH="1">
              <a:off x="6136965" y="3418456"/>
              <a:ext cx="922248" cy="156312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92" y="1399350"/>
            <a:ext cx="398037" cy="417400"/>
          </a:xfrm>
          <a:prstGeom prst="rect">
            <a:avLst/>
          </a:prstGeom>
        </p:spPr>
      </p:pic>
      <p:sp>
        <p:nvSpPr>
          <p:cNvPr id="88" name="CuadroTexto 87"/>
          <p:cNvSpPr txBox="1"/>
          <p:nvPr/>
        </p:nvSpPr>
        <p:spPr>
          <a:xfrm>
            <a:off x="3785338" y="3587607"/>
            <a:ext cx="1231175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700" dirty="0" smtClean="0">
                <a:latin typeface="Bahnschrift" panose="020B0502040204020203" pitchFamily="34" charset="0"/>
              </a:rPr>
              <a:t>CTE –Cta. Corriente BVC</a:t>
            </a:r>
            <a:endParaRPr lang="es-VE" sz="700" dirty="0">
              <a:latin typeface="Bahnschrift" panose="020B0502040204020203" pitchFamily="34" charset="0"/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4865461" y="3594877"/>
            <a:ext cx="151052" cy="1792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90" name="Triángulo isósceles 89"/>
          <p:cNvSpPr>
            <a:spLocks noChangeAspect="1"/>
          </p:cNvSpPr>
          <p:nvPr/>
        </p:nvSpPr>
        <p:spPr>
          <a:xfrm rot="10800000">
            <a:off x="4905609" y="3649373"/>
            <a:ext cx="73152" cy="6556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91" name="CuadroTexto 90"/>
          <p:cNvSpPr txBox="1"/>
          <p:nvPr/>
        </p:nvSpPr>
        <p:spPr>
          <a:xfrm>
            <a:off x="3701230" y="3422932"/>
            <a:ext cx="8851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i="1" dirty="0" smtClean="0">
                <a:solidFill>
                  <a:srgbClr val="002060"/>
                </a:solidFill>
                <a:latin typeface="Russo One" panose="02000503050000020004" pitchFamily="2" charset="0"/>
              </a:rPr>
              <a:t>Tipo de Cuenta:</a:t>
            </a:r>
            <a:endParaRPr lang="es-VE" sz="700" i="1" dirty="0">
              <a:solidFill>
                <a:srgbClr val="002060"/>
              </a:solidFill>
              <a:latin typeface="Russo One" panose="02000503050000020004" pitchFamily="2" charset="0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4749920" y="4717014"/>
            <a:ext cx="158102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CTE   Cta. Corriente BVC</a:t>
            </a:r>
          </a:p>
          <a:p>
            <a:r>
              <a:rPr lang="es-ES" sz="7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AHO  Cta. Ahorro BVC</a:t>
            </a:r>
          </a:p>
          <a:p>
            <a:r>
              <a:rPr lang="es-ES" sz="700" dirty="0" smtClean="0">
                <a:solidFill>
                  <a:srgbClr val="FF0000"/>
                </a:solidFill>
                <a:latin typeface="Bahnschrift" panose="020B0502040204020203" pitchFamily="34" charset="0"/>
              </a:rPr>
              <a:t>ASD  Cta. Ahorro Saldo Diario BVC</a:t>
            </a:r>
            <a:endParaRPr lang="es-VE" sz="7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842804" y="3624394"/>
            <a:ext cx="1008047" cy="127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94" name="Conector angular 93"/>
          <p:cNvCxnSpPr>
            <a:stCxn id="93" idx="2"/>
            <a:endCxn id="92" idx="1"/>
          </p:cNvCxnSpPr>
          <p:nvPr/>
        </p:nvCxnSpPr>
        <p:spPr>
          <a:xfrm rot="16200000" flipH="1">
            <a:off x="3961938" y="4136780"/>
            <a:ext cx="1172873" cy="40309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1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upo 92"/>
          <p:cNvGrpSpPr/>
          <p:nvPr/>
        </p:nvGrpSpPr>
        <p:grpSpPr>
          <a:xfrm>
            <a:off x="2112332" y="621622"/>
            <a:ext cx="7932614" cy="4989905"/>
            <a:chOff x="2112332" y="621622"/>
            <a:chExt cx="7932614" cy="4989905"/>
          </a:xfrm>
        </p:grpSpPr>
        <p:grpSp>
          <p:nvGrpSpPr>
            <p:cNvPr id="2" name="Grupo 1"/>
            <p:cNvGrpSpPr/>
            <p:nvPr/>
          </p:nvGrpSpPr>
          <p:grpSpPr>
            <a:xfrm>
              <a:off x="2112332" y="621622"/>
              <a:ext cx="7932614" cy="4851437"/>
              <a:chOff x="2001207" y="440647"/>
              <a:chExt cx="7932614" cy="4851437"/>
            </a:xfrm>
          </p:grpSpPr>
          <p:sp>
            <p:nvSpPr>
              <p:cNvPr id="3" name="Recortar rectángulo de esquina del mismo lado 2"/>
              <p:cNvSpPr/>
              <p:nvPr/>
            </p:nvSpPr>
            <p:spPr>
              <a:xfrm>
                <a:off x="2033074" y="495914"/>
                <a:ext cx="7900747" cy="446209"/>
              </a:xfrm>
              <a:prstGeom prst="snip2SameRect">
                <a:avLst>
                  <a:gd name="adj1" fmla="val 28408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" name="CuadroTexto 3"/>
              <p:cNvSpPr txBox="1"/>
              <p:nvPr/>
            </p:nvSpPr>
            <p:spPr>
              <a:xfrm>
                <a:off x="3203737" y="664109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6722" y="527969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9472" y="6232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8363" y="440647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5702" y="629545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632" y="623219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272" y="623219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2625" y="578050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2" name="Elipse 11"/>
              <p:cNvSpPr>
                <a:spLocks noChangeAspect="1"/>
              </p:cNvSpPr>
              <p:nvPr/>
            </p:nvSpPr>
            <p:spPr>
              <a:xfrm>
                <a:off x="8338883" y="670946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13" name="Grupo 12"/>
              <p:cNvGrpSpPr/>
              <p:nvPr/>
            </p:nvGrpSpPr>
            <p:grpSpPr>
              <a:xfrm>
                <a:off x="7770417" y="673464"/>
                <a:ext cx="121920" cy="114094"/>
                <a:chOff x="3042321" y="3798258"/>
                <a:chExt cx="121920" cy="114094"/>
              </a:xfrm>
            </p:grpSpPr>
            <p:sp>
              <p:nvSpPr>
                <p:cNvPr id="84" name="Elipse 83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85" name="Elipse 84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207" y="1950916"/>
                <a:ext cx="994918" cy="704268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CFEFC"/>
                  </a:clrFrom>
                  <a:clrTo>
                    <a:srgbClr val="FC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931" y="1452684"/>
                <a:ext cx="741470" cy="74147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3317" y="2584684"/>
                <a:ext cx="450698" cy="450698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0396" y="1057259"/>
                <a:ext cx="370702" cy="48607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2738" y="3242924"/>
                <a:ext cx="491856" cy="335486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3061" y="1673506"/>
                <a:ext cx="425372" cy="425372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9149" y="3812410"/>
                <a:ext cx="491854" cy="223032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2153321" y="855131"/>
                <a:ext cx="692816" cy="692816"/>
                <a:chOff x="3170577" y="5041235"/>
                <a:chExt cx="692816" cy="692816"/>
              </a:xfrm>
            </p:grpSpPr>
            <p:pic>
              <p:nvPicPr>
                <p:cNvPr id="82" name="Imagen 81"/>
                <p:cNvPicPr>
                  <a:picLocks noChangeAspect="1"/>
                </p:cNvPicPr>
                <p:nvPr/>
              </p:nvPicPr>
              <p:blipFill>
                <a:blip r:embed="rId16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0577" y="5041235"/>
                  <a:ext cx="692816" cy="692816"/>
                </a:xfrm>
                <a:prstGeom prst="rect">
                  <a:avLst/>
                </a:prstGeom>
              </p:spPr>
            </p:pic>
            <p:pic>
              <p:nvPicPr>
                <p:cNvPr id="83" name="Imagen 82"/>
                <p:cNvPicPr>
                  <a:picLocks noChangeAspect="1"/>
                </p:cNvPicPr>
                <p:nvPr/>
              </p:nvPicPr>
              <p:blipFill>
                <a:blip r:embed="rId17" cstate="print">
                  <a:clrChange>
                    <a:clrFrom>
                      <a:srgbClr val="FCFEFB"/>
                    </a:clrFrom>
                    <a:clrTo>
                      <a:srgbClr val="FCFE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2044" y="5486399"/>
                  <a:ext cx="249882" cy="247652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4797" y="2986914"/>
                <a:ext cx="355566" cy="358140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6728" y="2256927"/>
                <a:ext cx="398037" cy="417400"/>
              </a:xfrm>
              <a:prstGeom prst="rect">
                <a:avLst/>
              </a:prstGeom>
            </p:spPr>
          </p:pic>
          <p:sp>
            <p:nvSpPr>
              <p:cNvPr id="24" name="CuadroTexto 23"/>
              <p:cNvSpPr txBox="1"/>
              <p:nvPr/>
            </p:nvSpPr>
            <p:spPr>
              <a:xfrm>
                <a:off x="4926682" y="563198"/>
                <a:ext cx="18069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SMS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25" name="Grupo 24"/>
              <p:cNvGrpSpPr/>
              <p:nvPr/>
            </p:nvGrpSpPr>
            <p:grpSpPr>
              <a:xfrm>
                <a:off x="9098966" y="3103307"/>
                <a:ext cx="121920" cy="114094"/>
                <a:chOff x="9195603" y="5116502"/>
                <a:chExt cx="121920" cy="114094"/>
              </a:xfrm>
            </p:grpSpPr>
            <p:sp>
              <p:nvSpPr>
                <p:cNvPr id="80" name="Elipse 79"/>
                <p:cNvSpPr>
                  <a:spLocks noChangeAspect="1"/>
                </p:cNvSpPr>
                <p:nvPr/>
              </p:nvSpPr>
              <p:spPr>
                <a:xfrm>
                  <a:off x="9226230" y="5147016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81" name="Elipse 80"/>
                <p:cNvSpPr>
                  <a:spLocks noChangeAspect="1"/>
                </p:cNvSpPr>
                <p:nvPr/>
              </p:nvSpPr>
              <p:spPr>
                <a:xfrm>
                  <a:off x="9195603" y="5116502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6" name="Elipse 25"/>
              <p:cNvSpPr>
                <a:spLocks noChangeAspect="1"/>
              </p:cNvSpPr>
              <p:nvPr/>
            </p:nvSpPr>
            <p:spPr>
              <a:xfrm>
                <a:off x="2945684" y="1352944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7" name="Elipse 26"/>
              <p:cNvSpPr>
                <a:spLocks noChangeAspect="1"/>
              </p:cNvSpPr>
              <p:nvPr/>
            </p:nvSpPr>
            <p:spPr>
              <a:xfrm>
                <a:off x="2934535" y="176620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8" name="Elipse 27"/>
              <p:cNvSpPr>
                <a:spLocks noChangeAspect="1"/>
              </p:cNvSpPr>
              <p:nvPr/>
            </p:nvSpPr>
            <p:spPr>
              <a:xfrm>
                <a:off x="2945180" y="274745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9" name="Elipse 28"/>
              <p:cNvSpPr>
                <a:spLocks noChangeAspect="1"/>
              </p:cNvSpPr>
              <p:nvPr/>
            </p:nvSpPr>
            <p:spPr>
              <a:xfrm>
                <a:off x="2950210" y="2256927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0" name="Elipse 29"/>
              <p:cNvSpPr>
                <a:spLocks noChangeAspect="1"/>
              </p:cNvSpPr>
              <p:nvPr/>
            </p:nvSpPr>
            <p:spPr>
              <a:xfrm>
                <a:off x="2945684" y="3866879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Rectángulo redondeado 30"/>
              <p:cNvSpPr/>
              <p:nvPr/>
            </p:nvSpPr>
            <p:spPr>
              <a:xfrm>
                <a:off x="3432987" y="1240751"/>
                <a:ext cx="5394960" cy="2923016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2" name="Elipse 31"/>
              <p:cNvSpPr>
                <a:spLocks noChangeAspect="1"/>
              </p:cNvSpPr>
              <p:nvPr/>
            </p:nvSpPr>
            <p:spPr>
              <a:xfrm>
                <a:off x="9119506" y="189522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Elipse 32"/>
              <p:cNvSpPr>
                <a:spLocks noChangeAspect="1"/>
              </p:cNvSpPr>
              <p:nvPr/>
            </p:nvSpPr>
            <p:spPr>
              <a:xfrm>
                <a:off x="9101877" y="239216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4" name="Elipse 33"/>
              <p:cNvSpPr>
                <a:spLocks noChangeAspect="1"/>
              </p:cNvSpPr>
              <p:nvPr/>
            </p:nvSpPr>
            <p:spPr>
              <a:xfrm>
                <a:off x="9115753" y="1237590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5" name="Rectángulo redondeado 34"/>
              <p:cNvSpPr/>
              <p:nvPr/>
            </p:nvSpPr>
            <p:spPr>
              <a:xfrm>
                <a:off x="3498121" y="1310429"/>
                <a:ext cx="5258857" cy="278690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6" name="CuadroTexto 35"/>
              <p:cNvSpPr txBox="1"/>
              <p:nvPr/>
            </p:nvSpPr>
            <p:spPr>
              <a:xfrm>
                <a:off x="4352370" y="1359364"/>
                <a:ext cx="3267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Pago SMS Banco BBVA Provincial</a:t>
                </a:r>
                <a:endParaRPr lang="es-VE" sz="14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3512619" y="1903872"/>
                <a:ext cx="6703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Cliente: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3512619" y="2098698"/>
                <a:ext cx="10102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0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Orden Pago:</a:t>
                </a:r>
                <a:endParaRPr lang="es-VE" sz="10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4499791" y="1903872"/>
                <a:ext cx="140615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Jaime M. Roza Pedreira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499791" y="2098698"/>
                <a:ext cx="14173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9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DDT-15122018-00000001</a:t>
                </a:r>
                <a:endParaRPr lang="es-VE" sz="9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Rectángulo redondeado 40"/>
              <p:cNvSpPr/>
              <p:nvPr/>
            </p:nvSpPr>
            <p:spPr>
              <a:xfrm>
                <a:off x="2033074" y="489137"/>
                <a:ext cx="7900747" cy="387337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6792" y="474886"/>
                <a:ext cx="1026964" cy="34086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417" y="1374670"/>
                <a:ext cx="886026" cy="294084"/>
              </a:xfrm>
              <a:prstGeom prst="rect">
                <a:avLst/>
              </a:prstGeom>
            </p:spPr>
          </p:pic>
          <p:grpSp>
            <p:nvGrpSpPr>
              <p:cNvPr id="44" name="Grupo 43"/>
              <p:cNvGrpSpPr/>
              <p:nvPr/>
            </p:nvGrpSpPr>
            <p:grpSpPr>
              <a:xfrm>
                <a:off x="3622118" y="2368738"/>
                <a:ext cx="1422784" cy="1666702"/>
                <a:chOff x="3622118" y="2368738"/>
                <a:chExt cx="1422784" cy="1666702"/>
              </a:xfrm>
            </p:grpSpPr>
            <p:sp>
              <p:nvSpPr>
                <p:cNvPr id="71" name="Rectángulo redondeado 70"/>
                <p:cNvSpPr/>
                <p:nvPr/>
              </p:nvSpPr>
              <p:spPr>
                <a:xfrm>
                  <a:off x="3650522" y="2406178"/>
                  <a:ext cx="1394380" cy="1629262"/>
                </a:xfrm>
                <a:prstGeom prst="roundRect">
                  <a:avLst>
                    <a:gd name="adj" fmla="val 4887"/>
                  </a:avLst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72" name="Recortar rectángulo de esquina del mismo lado 71"/>
                <p:cNvSpPr/>
                <p:nvPr/>
              </p:nvSpPr>
              <p:spPr>
                <a:xfrm>
                  <a:off x="3648109" y="2392607"/>
                  <a:ext cx="1396793" cy="155290"/>
                </a:xfrm>
                <a:prstGeom prst="snip2SameRect">
                  <a:avLst>
                    <a:gd name="adj1" fmla="val 25465"/>
                    <a:gd name="adj2" fmla="val 640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3876525" y="2368738"/>
                  <a:ext cx="96532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700" i="1" dirty="0" smtClean="0">
                      <a:solidFill>
                        <a:srgbClr val="002060"/>
                      </a:solidFill>
                      <a:latin typeface="Russo One" panose="02000503050000020004" pitchFamily="2" charset="0"/>
                    </a:rPr>
                    <a:t>Datos del Cliente</a:t>
                  </a:r>
                  <a:endParaRPr lang="es-VE" sz="700" i="1" dirty="0">
                    <a:solidFill>
                      <a:srgbClr val="002060"/>
                    </a:solidFill>
                    <a:latin typeface="Russo One" panose="02000503050000020004" pitchFamily="2" charset="0"/>
                  </a:endParaRPr>
                </a:p>
              </p:txBody>
            </p:sp>
            <p:sp>
              <p:nvSpPr>
                <p:cNvPr id="74" name="CuadroTexto 73"/>
                <p:cNvSpPr txBox="1"/>
                <p:nvPr/>
              </p:nvSpPr>
              <p:spPr>
                <a:xfrm>
                  <a:off x="3622118" y="2592654"/>
                  <a:ext cx="979755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700" i="1" dirty="0" smtClean="0">
                      <a:solidFill>
                        <a:srgbClr val="002060"/>
                      </a:solidFill>
                      <a:latin typeface="Russo One" panose="02000503050000020004" pitchFamily="2" charset="0"/>
                    </a:rPr>
                    <a:t>Cedula Identidad:</a:t>
                  </a:r>
                  <a:endParaRPr lang="es-VE" sz="700" i="1" dirty="0">
                    <a:solidFill>
                      <a:srgbClr val="002060"/>
                    </a:solidFill>
                    <a:latin typeface="Russo One" panose="02000503050000020004" pitchFamily="2" charset="0"/>
                  </a:endParaRPr>
                </a:p>
              </p:txBody>
            </p:sp>
            <p:sp>
              <p:nvSpPr>
                <p:cNvPr id="75" name="CuadroTexto 74"/>
                <p:cNvSpPr txBox="1"/>
                <p:nvPr/>
              </p:nvSpPr>
              <p:spPr>
                <a:xfrm>
                  <a:off x="3634583" y="2984198"/>
                  <a:ext cx="54534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700" i="1" dirty="0" smtClean="0">
                      <a:solidFill>
                        <a:srgbClr val="002060"/>
                      </a:solidFill>
                      <a:latin typeface="Russo One" panose="02000503050000020004" pitchFamily="2" charset="0"/>
                    </a:rPr>
                    <a:t># Móvil:</a:t>
                  </a:r>
                  <a:endParaRPr lang="es-VE" sz="700" i="1" dirty="0">
                    <a:solidFill>
                      <a:srgbClr val="002060"/>
                    </a:solidFill>
                    <a:latin typeface="Russo One" panose="02000503050000020004" pitchFamily="2" charset="0"/>
                  </a:endParaRPr>
                </a:p>
              </p:txBody>
            </p:sp>
            <p:sp>
              <p:nvSpPr>
                <p:cNvPr id="76" name="Triángulo isósceles 75"/>
                <p:cNvSpPr>
                  <a:spLocks noChangeAspect="1"/>
                </p:cNvSpPr>
                <p:nvPr/>
              </p:nvSpPr>
              <p:spPr>
                <a:xfrm rot="10800000">
                  <a:off x="4066297" y="3211994"/>
                  <a:ext cx="67734" cy="6611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s-VE" sz="700"/>
                </a:p>
              </p:txBody>
            </p:sp>
            <p:sp>
              <p:nvSpPr>
                <p:cNvPr id="77" name="Triángulo isósceles 76"/>
                <p:cNvSpPr>
                  <a:spLocks noChangeAspect="1"/>
                </p:cNvSpPr>
                <p:nvPr/>
              </p:nvSpPr>
              <p:spPr>
                <a:xfrm rot="10800000">
                  <a:off x="4082666" y="2822649"/>
                  <a:ext cx="56610" cy="6556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700"/>
                </a:p>
              </p:txBody>
            </p:sp>
            <p:sp>
              <p:nvSpPr>
                <p:cNvPr id="78" name="CuadroTexto 77"/>
                <p:cNvSpPr txBox="1"/>
                <p:nvPr/>
              </p:nvSpPr>
              <p:spPr>
                <a:xfrm>
                  <a:off x="3719589" y="3144999"/>
                  <a:ext cx="1239727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0414-4079199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79" name="CuadroTexto 78"/>
                <p:cNvSpPr txBox="1"/>
                <p:nvPr/>
              </p:nvSpPr>
              <p:spPr>
                <a:xfrm>
                  <a:off x="3719589" y="2757777"/>
                  <a:ext cx="1240964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V-6122625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</p:grpSp>
          <p:sp>
            <p:nvSpPr>
              <p:cNvPr id="45" name="Rectángulo redondeado 44"/>
              <p:cNvSpPr/>
              <p:nvPr/>
            </p:nvSpPr>
            <p:spPr>
              <a:xfrm>
                <a:off x="5179375" y="2400128"/>
                <a:ext cx="1394380" cy="1635313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6" name="Recortar rectángulo de esquina del mismo lado 45"/>
              <p:cNvSpPr/>
              <p:nvPr/>
            </p:nvSpPr>
            <p:spPr>
              <a:xfrm>
                <a:off x="5176962" y="2386558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2291" y="2406769"/>
                <a:ext cx="385040" cy="127800"/>
              </a:xfrm>
              <a:prstGeom prst="rect">
                <a:avLst/>
              </a:prstGeom>
            </p:spPr>
          </p:pic>
          <p:sp>
            <p:nvSpPr>
              <p:cNvPr id="48" name="CuadroTexto 47"/>
              <p:cNvSpPr txBox="1"/>
              <p:nvPr/>
            </p:nvSpPr>
            <p:spPr>
              <a:xfrm>
                <a:off x="5265202" y="2364175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Datos del Pago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49" name="Rectángulo redondeado 48"/>
              <p:cNvSpPr/>
              <p:nvPr/>
            </p:nvSpPr>
            <p:spPr>
              <a:xfrm>
                <a:off x="7218137" y="2386621"/>
                <a:ext cx="1394380" cy="1648819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Recortar rectángulo de esquina del mismo lado 49"/>
              <p:cNvSpPr/>
              <p:nvPr/>
            </p:nvSpPr>
            <p:spPr>
              <a:xfrm>
                <a:off x="7215724" y="2373051"/>
                <a:ext cx="1396793" cy="155290"/>
              </a:xfrm>
              <a:prstGeom prst="snip2SameRect">
                <a:avLst>
                  <a:gd name="adj1" fmla="val 25465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CuadroTexto 50"/>
              <p:cNvSpPr txBox="1"/>
              <p:nvPr/>
            </p:nvSpPr>
            <p:spPr>
              <a:xfrm>
                <a:off x="7203510" y="2359511"/>
                <a:ext cx="14189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SMS a Enviar a BBVA Provincial</a:t>
                </a:r>
                <a:endParaRPr lang="es-VE" sz="6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5135732" y="2575838"/>
                <a:ext cx="8290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RIF Dynamics: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3" name="CuadroTexto 52"/>
              <p:cNvSpPr txBox="1"/>
              <p:nvPr/>
            </p:nvSpPr>
            <p:spPr>
              <a:xfrm>
                <a:off x="5245161" y="2749031"/>
                <a:ext cx="1232452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J4019871260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5156937" y="2984198"/>
                <a:ext cx="89479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Móvil Asociado: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5" name="CuadroTexto 54"/>
              <p:cNvSpPr txBox="1"/>
              <p:nvPr/>
            </p:nvSpPr>
            <p:spPr>
              <a:xfrm>
                <a:off x="5265203" y="314499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0414 4078021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5153145" y="3387567"/>
                <a:ext cx="9877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Cuenta </a:t>
                </a:r>
                <a:r>
                  <a:rPr lang="es-ES" sz="700" i="1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Dynamics</a:t>
                </a:r>
                <a:r>
                  <a:rPr lang="es-ES" sz="700" i="1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:</a:t>
                </a:r>
                <a:endParaRPr lang="es-VE" sz="700" i="1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5246438" y="3571140"/>
                <a:ext cx="1231175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latin typeface="Bahnschrift" panose="020B0502040204020203" pitchFamily="34" charset="0"/>
                  </a:rPr>
                  <a:t>Mercantil Banco Universal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6326561" y="3578410"/>
                <a:ext cx="151052" cy="1792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59" name="Triángulo isósceles 58"/>
              <p:cNvSpPr>
                <a:spLocks noChangeAspect="1"/>
              </p:cNvSpPr>
              <p:nvPr/>
            </p:nvSpPr>
            <p:spPr>
              <a:xfrm rot="10800000">
                <a:off x="6366709" y="3632906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60" name="Rectángulo redondeado 59"/>
              <p:cNvSpPr/>
              <p:nvPr/>
            </p:nvSpPr>
            <p:spPr>
              <a:xfrm>
                <a:off x="6617398" y="2846310"/>
                <a:ext cx="563291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Enviar</a:t>
                </a:r>
                <a:endParaRPr lang="es-VE" sz="7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1" name="Rectángulo redondeado 60"/>
              <p:cNvSpPr/>
              <p:nvPr/>
            </p:nvSpPr>
            <p:spPr>
              <a:xfrm>
                <a:off x="6614459" y="3140481"/>
                <a:ext cx="565756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b="1" dirty="0" smtClean="0">
                    <a:latin typeface="Bahnschrift" panose="020B0502040204020203" pitchFamily="34" charset="0"/>
                  </a:rPr>
                  <a:t>Cancelar</a:t>
                </a:r>
                <a:endParaRPr lang="es-VE" sz="5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2" name="Rectángulo redondeado 61"/>
              <p:cNvSpPr/>
              <p:nvPr/>
            </p:nvSpPr>
            <p:spPr>
              <a:xfrm>
                <a:off x="6612110" y="3482114"/>
                <a:ext cx="567627" cy="1651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700" dirty="0" smtClean="0">
                    <a:latin typeface="Bahnschrift" panose="020B0502040204020203" pitchFamily="34" charset="0"/>
                  </a:rPr>
                  <a:t>Ver OP…</a:t>
                </a:r>
                <a:endParaRPr lang="es-VE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3" name="Elipse 62"/>
              <p:cNvSpPr>
                <a:spLocks noChangeAspect="1"/>
              </p:cNvSpPr>
              <p:nvPr/>
            </p:nvSpPr>
            <p:spPr>
              <a:xfrm>
                <a:off x="2943362" y="3318063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7306794" y="3338128"/>
                <a:ext cx="1212410" cy="415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PP 6122625 CC1 0105 </a:t>
                </a:r>
                <a:r>
                  <a:rPr lang="es-ES" sz="700" dirty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04144078021 </a:t>
                </a:r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J 4019871260 1500000,00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7306794" y="3138073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SMS BBVA Provincial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7303964" y="2858889"/>
                <a:ext cx="1212410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>
                    <a:solidFill>
                      <a:srgbClr val="002060"/>
                    </a:solidFill>
                    <a:latin typeface="Bahnschrift" panose="020B0502040204020203" pitchFamily="34" charset="0"/>
                  </a:rPr>
                  <a:t>04144079199 75202 </a:t>
                </a:r>
                <a:endParaRPr lang="es-ES" sz="700" dirty="0">
                  <a:solidFill>
                    <a:srgbClr val="00206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7303964" y="2658834"/>
                <a:ext cx="1212410" cy="200055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Datos del Móvil</a:t>
                </a:r>
                <a:endParaRPr lang="es-ES" sz="700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8" name="CuadroTexto 67"/>
              <p:cNvSpPr txBox="1"/>
              <p:nvPr/>
            </p:nvSpPr>
            <p:spPr>
              <a:xfrm>
                <a:off x="6628921" y="4661142"/>
                <a:ext cx="1501460" cy="630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0105 Mercantil Banco Universal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0134 Banesco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0108 BBVA Provincial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0114 Bancaribe</a:t>
                </a:r>
              </a:p>
              <a:p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0102 Banco de Venezuela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5312504" y="3611398"/>
                <a:ext cx="1008047" cy="1274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70" name="Conector angular 69"/>
              <p:cNvCxnSpPr>
                <a:stCxn id="69" idx="2"/>
                <a:endCxn id="68" idx="0"/>
              </p:cNvCxnSpPr>
              <p:nvPr/>
            </p:nvCxnSpPr>
            <p:spPr>
              <a:xfrm rot="16200000" flipH="1">
                <a:off x="6136965" y="3418456"/>
                <a:ext cx="922248" cy="1563123"/>
              </a:xfrm>
              <a:prstGeom prst="bentConnector3">
                <a:avLst>
                  <a:gd name="adj1" fmla="val 56548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471" y="1575943"/>
              <a:ext cx="285096" cy="309596"/>
            </a:xfrm>
            <a:prstGeom prst="rect">
              <a:avLst/>
            </a:prstGeom>
          </p:spPr>
        </p:pic>
        <p:sp>
          <p:nvSpPr>
            <p:cNvPr id="87" name="CuadroTexto 86"/>
            <p:cNvSpPr txBox="1"/>
            <p:nvPr/>
          </p:nvSpPr>
          <p:spPr>
            <a:xfrm>
              <a:off x="3746496" y="3567821"/>
              <a:ext cx="9685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 i="1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Cuenta a Debitar:</a:t>
              </a:r>
              <a:endParaRPr lang="es-VE" sz="700" i="1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3839789" y="3751394"/>
              <a:ext cx="122621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latin typeface="Bahnschrift" panose="020B0502040204020203" pitchFamily="34" charset="0"/>
                </a:rPr>
                <a:t>CC1 Cta. Corriente 1</a:t>
              </a:r>
              <a:endParaRPr lang="es-VE" sz="700" dirty="0">
                <a:latin typeface="Bahnschrift" panose="020B0502040204020203" pitchFamily="34" charset="0"/>
              </a:endParaRPr>
            </a:p>
          </p:txBody>
        </p:sp>
        <p:sp>
          <p:nvSpPr>
            <p:cNvPr id="89" name="Rectángulo 88"/>
            <p:cNvSpPr/>
            <p:nvPr/>
          </p:nvSpPr>
          <p:spPr>
            <a:xfrm>
              <a:off x="4910074" y="3751393"/>
              <a:ext cx="155930" cy="2031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0" name="Triángulo isósceles 89"/>
            <p:cNvSpPr>
              <a:spLocks noChangeAspect="1"/>
            </p:cNvSpPr>
            <p:nvPr/>
          </p:nvSpPr>
          <p:spPr>
            <a:xfrm rot="10800000">
              <a:off x="4958832" y="3818640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1" name="CuadroTexto 90"/>
            <p:cNvSpPr txBox="1"/>
            <p:nvPr/>
          </p:nvSpPr>
          <p:spPr>
            <a:xfrm>
              <a:off x="4221682" y="4980585"/>
              <a:ext cx="1248069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Tipo de Cuenta a Debitar: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CC1 Cta. Corriente 1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CC2 </a:t>
              </a:r>
              <a:r>
                <a:rPr lang="es-ES" sz="7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Cta. Corriente </a:t>
              </a:r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2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CA1 Cta</a:t>
              </a:r>
              <a:r>
                <a:rPr lang="es-ES" sz="7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. </a:t>
              </a:r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Ahorros 1</a:t>
              </a:r>
            </a:p>
            <a:p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CA2 </a:t>
              </a:r>
              <a:r>
                <a:rPr lang="es-ES" sz="7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Cta. </a:t>
              </a:r>
              <a:r>
                <a:rPr lang="es-E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Ahorros 2</a:t>
              </a:r>
              <a:endParaRPr lang="es-ES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92" name="Conector angular 91"/>
            <p:cNvCxnSpPr>
              <a:stCxn id="94" idx="1"/>
              <a:endCxn id="91" idx="1"/>
            </p:cNvCxnSpPr>
            <p:nvPr/>
          </p:nvCxnSpPr>
          <p:spPr>
            <a:xfrm rot="10800000" flipH="1" flipV="1">
              <a:off x="3925454" y="3855664"/>
              <a:ext cx="296227" cy="1440392"/>
            </a:xfrm>
            <a:prstGeom prst="bentConnector3">
              <a:avLst>
                <a:gd name="adj1" fmla="val -7717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ángulo 93"/>
            <p:cNvSpPr/>
            <p:nvPr/>
          </p:nvSpPr>
          <p:spPr>
            <a:xfrm>
              <a:off x="3925455" y="3801169"/>
              <a:ext cx="155448" cy="1089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864000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44198" y="621622"/>
            <a:ext cx="7900748" cy="3921867"/>
            <a:chOff x="2144198" y="621622"/>
            <a:chExt cx="7900748" cy="3921867"/>
          </a:xfrm>
        </p:grpSpPr>
        <p:grpSp>
          <p:nvGrpSpPr>
            <p:cNvPr id="2" name="Grupo 1"/>
            <p:cNvGrpSpPr/>
            <p:nvPr/>
          </p:nvGrpSpPr>
          <p:grpSpPr>
            <a:xfrm>
              <a:off x="2144198" y="621622"/>
              <a:ext cx="7900748" cy="3921867"/>
              <a:chOff x="2144198" y="621622"/>
              <a:chExt cx="7900748" cy="3921867"/>
            </a:xfrm>
          </p:grpSpPr>
          <p:sp>
            <p:nvSpPr>
              <p:cNvPr id="19" name="Recortar rectángulo de esquina del mismo lado 18"/>
              <p:cNvSpPr/>
              <p:nvPr/>
            </p:nvSpPr>
            <p:spPr>
              <a:xfrm>
                <a:off x="2144198" y="670372"/>
                <a:ext cx="7900747" cy="464415"/>
              </a:xfrm>
              <a:prstGeom prst="snip2SameRect">
                <a:avLst>
                  <a:gd name="adj1" fmla="val 7122"/>
                  <a:gd name="adj2" fmla="val 25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314862" y="845084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47" y="708944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05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488" y="621622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827" y="810520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757" y="80419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53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3750" y="759025"/>
                <a:ext cx="228600" cy="228600"/>
              </a:xfrm>
              <a:prstGeom prst="rect">
                <a:avLst/>
              </a:prstGeom>
            </p:spPr>
          </p:pic>
          <p:sp>
            <p:nvSpPr>
              <p:cNvPr id="28" name="Elipse 27"/>
              <p:cNvSpPr>
                <a:spLocks noChangeAspect="1"/>
              </p:cNvSpPr>
              <p:nvPr/>
            </p:nvSpPr>
            <p:spPr>
              <a:xfrm>
                <a:off x="8450008" y="85192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9" name="Grupo 28"/>
              <p:cNvGrpSpPr/>
              <p:nvPr/>
            </p:nvGrpSpPr>
            <p:grpSpPr>
              <a:xfrm>
                <a:off x="7881542" y="854439"/>
                <a:ext cx="121920" cy="114094"/>
                <a:chOff x="3042321" y="3798258"/>
                <a:chExt cx="121920" cy="114094"/>
              </a:xfrm>
            </p:grpSpPr>
            <p:sp>
              <p:nvSpPr>
                <p:cNvPr id="100" name="Elipse 99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01" name="Elipse 100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0" name="CuadroTexto 39"/>
              <p:cNvSpPr txBox="1"/>
              <p:nvPr/>
            </p:nvSpPr>
            <p:spPr>
              <a:xfrm>
                <a:off x="4642287" y="746388"/>
                <a:ext cx="2914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Bank of America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7" name="Rectángulo redondeado 56"/>
              <p:cNvSpPr/>
              <p:nvPr/>
            </p:nvSpPr>
            <p:spPr>
              <a:xfrm>
                <a:off x="2144199" y="670112"/>
                <a:ext cx="7900747" cy="3873377"/>
              </a:xfrm>
              <a:prstGeom prst="roundRect">
                <a:avLst>
                  <a:gd name="adj" fmla="val 768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58" name="Imagen 5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917" y="655861"/>
                <a:ext cx="1026964" cy="340864"/>
              </a:xfrm>
              <a:prstGeom prst="rect">
                <a:avLst/>
              </a:prstGeom>
            </p:spPr>
          </p:pic>
          <p:sp>
            <p:nvSpPr>
              <p:cNvPr id="106" name="Rectángulo redondeado 105"/>
              <p:cNvSpPr/>
              <p:nvPr/>
            </p:nvSpPr>
            <p:spPr>
              <a:xfrm>
                <a:off x="2234532" y="1548075"/>
                <a:ext cx="1443581" cy="2914867"/>
              </a:xfrm>
              <a:prstGeom prst="roundRect">
                <a:avLst>
                  <a:gd name="adj" fmla="val 1423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07" name="Recortar rectángulo de esquina del mismo lado 106"/>
              <p:cNvSpPr/>
              <p:nvPr/>
            </p:nvSpPr>
            <p:spPr>
              <a:xfrm>
                <a:off x="2232120" y="1548076"/>
                <a:ext cx="1445993" cy="220018"/>
              </a:xfrm>
              <a:prstGeom prst="snip2SameRect">
                <a:avLst>
                  <a:gd name="adj1" fmla="val 5417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105" name="Imagen 104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0440" y="1232404"/>
                <a:ext cx="1107264" cy="24373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431" y="1545791"/>
                <a:ext cx="242786" cy="245245"/>
              </a:xfrm>
              <a:prstGeom prst="rect">
                <a:avLst/>
              </a:prstGeom>
            </p:spPr>
          </p:pic>
          <p:sp>
            <p:nvSpPr>
              <p:cNvPr id="108" name="CuadroTexto 107"/>
              <p:cNvSpPr txBox="1"/>
              <p:nvPr/>
            </p:nvSpPr>
            <p:spPr>
              <a:xfrm>
                <a:off x="2567115" y="154967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Options Menu</a:t>
                </a:r>
                <a:endParaRPr lang="es-VE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2193400" y="1967264"/>
                <a:ext cx="144623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7030A0"/>
                    </a:solidFill>
                    <a:latin typeface="Russo One" panose="02000503050000020004" pitchFamily="2" charset="0"/>
                  </a:rPr>
                  <a:t>Add a Receipt Phone / Mail </a:t>
                </a:r>
                <a:endParaRPr lang="en-US" sz="700" dirty="0">
                  <a:solidFill>
                    <a:srgbClr val="7030A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0" name="CuadroTexto 109"/>
              <p:cNvSpPr txBox="1"/>
              <p:nvPr/>
            </p:nvSpPr>
            <p:spPr>
              <a:xfrm>
                <a:off x="2193400" y="2196091"/>
                <a:ext cx="15824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Modify a Receipt Phone / Mail 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1" name="CuadroTexto 110"/>
              <p:cNvSpPr txBox="1"/>
              <p:nvPr/>
            </p:nvSpPr>
            <p:spPr>
              <a:xfrm>
                <a:off x="2193400" y="2424412"/>
                <a:ext cx="7377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Send Money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2" name="CuadroTexto 111"/>
              <p:cNvSpPr txBox="1"/>
              <p:nvPr/>
            </p:nvSpPr>
            <p:spPr>
              <a:xfrm>
                <a:off x="3517704" y="1224839"/>
                <a:ext cx="15600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Online Banking API</a:t>
                </a:r>
                <a:endParaRPr lang="en-US" sz="11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3" name="CuadroTexto 112"/>
              <p:cNvSpPr txBox="1"/>
              <p:nvPr/>
            </p:nvSpPr>
            <p:spPr>
              <a:xfrm>
                <a:off x="2193400" y="2635202"/>
                <a:ext cx="79220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View Activity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4" name="Rectángulo redondeado 113"/>
              <p:cNvSpPr/>
              <p:nvPr/>
            </p:nvSpPr>
            <p:spPr>
              <a:xfrm>
                <a:off x="3820782" y="1548075"/>
                <a:ext cx="4060760" cy="2914867"/>
              </a:xfrm>
              <a:prstGeom prst="roundRect">
                <a:avLst>
                  <a:gd name="adj" fmla="val 966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15" name="Recortar rectángulo de esquina del mismo lado 114"/>
              <p:cNvSpPr/>
              <p:nvPr/>
            </p:nvSpPr>
            <p:spPr>
              <a:xfrm>
                <a:off x="3820782" y="1550032"/>
                <a:ext cx="4060760" cy="220018"/>
              </a:xfrm>
              <a:prstGeom prst="snip2SameRect">
                <a:avLst>
                  <a:gd name="adj1" fmla="val 8813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16" name="CuadroTexto 115"/>
              <p:cNvSpPr txBox="1"/>
              <p:nvPr/>
            </p:nvSpPr>
            <p:spPr>
              <a:xfrm>
                <a:off x="5252991" y="1560194"/>
                <a:ext cx="125226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Add a New Recipient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7" name="CuadroTexto 116"/>
              <p:cNvSpPr txBox="1"/>
              <p:nvPr/>
            </p:nvSpPr>
            <p:spPr>
              <a:xfrm>
                <a:off x="4463130" y="1853710"/>
                <a:ext cx="7056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Individual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18" name="CuadroTexto 117"/>
              <p:cNvSpPr txBox="1"/>
              <p:nvPr/>
            </p:nvSpPr>
            <p:spPr>
              <a:xfrm>
                <a:off x="6584880" y="1857092"/>
                <a:ext cx="65755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Business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119" name="Grupo 118"/>
              <p:cNvGrpSpPr/>
              <p:nvPr/>
            </p:nvGrpSpPr>
            <p:grpSpPr>
              <a:xfrm>
                <a:off x="6496779" y="1913418"/>
                <a:ext cx="88101" cy="80638"/>
                <a:chOff x="3042321" y="3798258"/>
                <a:chExt cx="121920" cy="114094"/>
              </a:xfrm>
            </p:grpSpPr>
            <p:sp>
              <p:nvSpPr>
                <p:cNvPr id="120" name="Elipse 119"/>
                <p:cNvSpPr>
                  <a:spLocks noChangeAspect="1"/>
                </p:cNvSpPr>
                <p:nvPr/>
              </p:nvSpPr>
              <p:spPr>
                <a:xfrm>
                  <a:off x="307570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21" name="Elipse 120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123" name="Elipse 122"/>
              <p:cNvSpPr>
                <a:spLocks noChangeAspect="1"/>
              </p:cNvSpPr>
              <p:nvPr/>
            </p:nvSpPr>
            <p:spPr>
              <a:xfrm>
                <a:off x="4395145" y="1911822"/>
                <a:ext cx="88101" cy="806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24" name="CuadroTexto 123"/>
              <p:cNvSpPr txBox="1"/>
              <p:nvPr/>
            </p:nvSpPr>
            <p:spPr>
              <a:xfrm>
                <a:off x="3837610" y="2072838"/>
                <a:ext cx="11769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Business Name:    *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26" name="CuadroTexto 125"/>
              <p:cNvSpPr txBox="1"/>
              <p:nvPr/>
            </p:nvSpPr>
            <p:spPr>
              <a:xfrm>
                <a:off x="3932819" y="2247325"/>
                <a:ext cx="2197087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 International, Inc.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7" name="CuadroTexto 126"/>
              <p:cNvSpPr txBox="1"/>
              <p:nvPr/>
            </p:nvSpPr>
            <p:spPr>
              <a:xfrm>
                <a:off x="3855395" y="2499309"/>
                <a:ext cx="124104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Nickname (optional):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28" name="CuadroTexto 127"/>
              <p:cNvSpPr txBox="1"/>
              <p:nvPr/>
            </p:nvSpPr>
            <p:spPr>
              <a:xfrm>
                <a:off x="3932819" y="2700202"/>
                <a:ext cx="2197087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9" name="CuadroTexto 128"/>
              <p:cNvSpPr txBox="1"/>
              <p:nvPr/>
            </p:nvSpPr>
            <p:spPr>
              <a:xfrm>
                <a:off x="3857257" y="2952672"/>
                <a:ext cx="213231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E-Mail Address or Mobile Number:    *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30" name="CuadroTexto 129"/>
              <p:cNvSpPr txBox="1"/>
              <p:nvPr/>
            </p:nvSpPr>
            <p:spPr>
              <a:xfrm>
                <a:off x="3932819" y="3143611"/>
                <a:ext cx="2197087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dynamics.dental@gmail.com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3932818" y="3579175"/>
                <a:ext cx="2197087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dynamics.dental@gmail.com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33" name="CuadroTexto 132"/>
              <p:cNvSpPr txBox="1"/>
              <p:nvPr/>
            </p:nvSpPr>
            <p:spPr>
              <a:xfrm>
                <a:off x="3851280" y="3392774"/>
                <a:ext cx="25699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Confirm e-Mail Address or Mobile Number:    *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34" name="Rectángulo redondeado 133"/>
              <p:cNvSpPr/>
              <p:nvPr/>
            </p:nvSpPr>
            <p:spPr>
              <a:xfrm>
                <a:off x="8013584" y="1541480"/>
                <a:ext cx="1949566" cy="2914867"/>
              </a:xfrm>
              <a:prstGeom prst="roundRect">
                <a:avLst>
                  <a:gd name="adj" fmla="val 734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35" name="Recortar rectángulo de esquina del mismo lado 134"/>
              <p:cNvSpPr/>
              <p:nvPr/>
            </p:nvSpPr>
            <p:spPr>
              <a:xfrm>
                <a:off x="8013584" y="1541481"/>
                <a:ext cx="1950411" cy="220018"/>
              </a:xfrm>
              <a:prstGeom prst="snip2SameRect">
                <a:avLst>
                  <a:gd name="adj1" fmla="val 8664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36" name="CuadroTexto 135"/>
              <p:cNvSpPr txBox="1"/>
              <p:nvPr/>
            </p:nvSpPr>
            <p:spPr>
              <a:xfrm>
                <a:off x="8447631" y="1542553"/>
                <a:ext cx="128112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Protect your Identity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137" name="Imagen 136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899" y="1554829"/>
                <a:ext cx="242786" cy="245245"/>
              </a:xfrm>
              <a:prstGeom prst="rect">
                <a:avLst/>
              </a:prstGeom>
            </p:spPr>
          </p:pic>
          <p:pic>
            <p:nvPicPr>
              <p:cNvPr id="138" name="Imagen 137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015" y="1536972"/>
                <a:ext cx="242786" cy="245245"/>
              </a:xfrm>
              <a:prstGeom prst="rect">
                <a:avLst/>
              </a:prstGeom>
            </p:spPr>
          </p:pic>
          <p:sp>
            <p:nvSpPr>
              <p:cNvPr id="139" name="CuadroTexto 138"/>
              <p:cNvSpPr txBox="1"/>
              <p:nvPr/>
            </p:nvSpPr>
            <p:spPr>
              <a:xfrm>
                <a:off x="8002694" y="2116579"/>
                <a:ext cx="19596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800" dirty="0" smtClean="0">
                    <a:latin typeface="Bahnschrift" panose="020B0502040204020203" pitchFamily="34" charset="0"/>
                  </a:rPr>
                  <a:t>To help protect your identity from fraud enter the Bank of America debit or credit card information associated with your account. </a:t>
                </a:r>
                <a:r>
                  <a:rPr lang="en-US" sz="800" dirty="0" smtClean="0">
                    <a:solidFill>
                      <a:srgbClr val="0081FF"/>
                    </a:solidFill>
                    <a:latin typeface="Bahnschrift" panose="020B0502040204020203" pitchFamily="34" charset="0"/>
                  </a:rPr>
                  <a:t>Request an optional debit or credit card</a:t>
                </a:r>
                <a:endParaRPr lang="en-US" sz="800" dirty="0">
                  <a:solidFill>
                    <a:srgbClr val="0081FF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40" name="Rectángulo redondeado 139"/>
              <p:cNvSpPr/>
              <p:nvPr/>
            </p:nvSpPr>
            <p:spPr>
              <a:xfrm>
                <a:off x="8114329" y="3029281"/>
                <a:ext cx="1749097" cy="1319418"/>
              </a:xfrm>
              <a:prstGeom prst="roundRect">
                <a:avLst>
                  <a:gd name="adj" fmla="val 91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41" name="Recortar rectángulo de esquina del mismo lado 140"/>
              <p:cNvSpPr/>
              <p:nvPr/>
            </p:nvSpPr>
            <p:spPr>
              <a:xfrm>
                <a:off x="8115515" y="3029280"/>
                <a:ext cx="1746835" cy="220118"/>
              </a:xfrm>
              <a:prstGeom prst="snip2SameRect">
                <a:avLst>
                  <a:gd name="adj1" fmla="val 6507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42" name="CuadroTexto 141"/>
              <p:cNvSpPr txBox="1"/>
              <p:nvPr/>
            </p:nvSpPr>
            <p:spPr>
              <a:xfrm>
                <a:off x="8554376" y="3024579"/>
                <a:ext cx="8563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Authenticate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43" name="CuadroTexto 142"/>
              <p:cNvSpPr txBox="1"/>
              <p:nvPr/>
            </p:nvSpPr>
            <p:spPr>
              <a:xfrm>
                <a:off x="8073833" y="3448722"/>
                <a:ext cx="78899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Card number: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44" name="CuadroTexto 143"/>
              <p:cNvSpPr txBox="1"/>
              <p:nvPr/>
            </p:nvSpPr>
            <p:spPr>
              <a:xfrm>
                <a:off x="8828390" y="3444631"/>
                <a:ext cx="983435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5300769200014098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45" name="CuadroTexto 144"/>
              <p:cNvSpPr txBox="1"/>
              <p:nvPr/>
            </p:nvSpPr>
            <p:spPr>
              <a:xfrm>
                <a:off x="8073833" y="3706921"/>
                <a:ext cx="67358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Expiration: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150" name="Grupo 149"/>
              <p:cNvGrpSpPr/>
              <p:nvPr/>
            </p:nvGrpSpPr>
            <p:grpSpPr>
              <a:xfrm>
                <a:off x="8828390" y="3702505"/>
                <a:ext cx="376586" cy="200380"/>
                <a:chOff x="8827314" y="3297692"/>
                <a:chExt cx="376586" cy="200380"/>
              </a:xfrm>
            </p:grpSpPr>
            <p:sp>
              <p:nvSpPr>
                <p:cNvPr id="146" name="CuadroTexto 145"/>
                <p:cNvSpPr txBox="1"/>
                <p:nvPr/>
              </p:nvSpPr>
              <p:spPr>
                <a:xfrm>
                  <a:off x="8827314" y="3298017"/>
                  <a:ext cx="376163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VE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08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147" name="Rectángulo 146"/>
                <p:cNvSpPr/>
                <p:nvPr/>
              </p:nvSpPr>
              <p:spPr>
                <a:xfrm>
                  <a:off x="9098756" y="3297692"/>
                  <a:ext cx="105144" cy="19192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Triángulo isósceles 147"/>
                <p:cNvSpPr/>
                <p:nvPr/>
              </p:nvSpPr>
              <p:spPr>
                <a:xfrm>
                  <a:off x="9122401" y="3324054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Triángulo isósceles 148"/>
                <p:cNvSpPr/>
                <p:nvPr/>
              </p:nvSpPr>
              <p:spPr>
                <a:xfrm rot="10800000">
                  <a:off x="9122400" y="3401949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upo 155"/>
              <p:cNvGrpSpPr/>
              <p:nvPr/>
            </p:nvGrpSpPr>
            <p:grpSpPr>
              <a:xfrm>
                <a:off x="9301237" y="3702505"/>
                <a:ext cx="505128" cy="200380"/>
                <a:chOff x="9300162" y="3286165"/>
                <a:chExt cx="505128" cy="200380"/>
              </a:xfrm>
            </p:grpSpPr>
            <p:sp>
              <p:nvSpPr>
                <p:cNvPr id="152" name="CuadroTexto 151"/>
                <p:cNvSpPr txBox="1"/>
                <p:nvPr/>
              </p:nvSpPr>
              <p:spPr>
                <a:xfrm>
                  <a:off x="9300162" y="3286490"/>
                  <a:ext cx="504706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VE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2021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153" name="Rectángulo 152"/>
                <p:cNvSpPr/>
                <p:nvPr/>
              </p:nvSpPr>
              <p:spPr>
                <a:xfrm>
                  <a:off x="9700146" y="3286165"/>
                  <a:ext cx="105144" cy="19192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riángulo isósceles 153"/>
                <p:cNvSpPr/>
                <p:nvPr/>
              </p:nvSpPr>
              <p:spPr>
                <a:xfrm>
                  <a:off x="9723791" y="3312527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ángulo isósceles 154"/>
                <p:cNvSpPr/>
                <p:nvPr/>
              </p:nvSpPr>
              <p:spPr>
                <a:xfrm rot="10800000">
                  <a:off x="9723790" y="3390422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" name="CuadroTexto 156"/>
              <p:cNvSpPr txBox="1"/>
              <p:nvPr/>
            </p:nvSpPr>
            <p:spPr>
              <a:xfrm>
                <a:off x="8075963" y="3922402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3 or 4 digit</a:t>
                </a:r>
              </a:p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security: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58" name="CuadroTexto 157"/>
              <p:cNvSpPr txBox="1"/>
              <p:nvPr/>
            </p:nvSpPr>
            <p:spPr>
              <a:xfrm>
                <a:off x="8828390" y="3968411"/>
                <a:ext cx="376163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832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59" name="CuadroTexto 158"/>
              <p:cNvSpPr txBox="1"/>
              <p:nvPr/>
            </p:nvSpPr>
            <p:spPr>
              <a:xfrm>
                <a:off x="8072757" y="4148644"/>
                <a:ext cx="69281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What This?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60" name="Rectángulo redondeado 159"/>
              <p:cNvSpPr/>
              <p:nvPr/>
            </p:nvSpPr>
            <p:spPr>
              <a:xfrm>
                <a:off x="9267251" y="3986053"/>
                <a:ext cx="538692" cy="1500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Verify</a:t>
                </a:r>
                <a:endParaRPr lang="en-US" sz="700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61" name="Rectángulo redondeado 160"/>
              <p:cNvSpPr/>
              <p:nvPr/>
            </p:nvSpPr>
            <p:spPr>
              <a:xfrm>
                <a:off x="6407941" y="2094298"/>
                <a:ext cx="1408053" cy="2318158"/>
              </a:xfrm>
              <a:prstGeom prst="roundRect">
                <a:avLst>
                  <a:gd name="adj" fmla="val 320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62" name="Recortar rectángulo de esquina del mismo lado 161"/>
              <p:cNvSpPr/>
              <p:nvPr/>
            </p:nvSpPr>
            <p:spPr>
              <a:xfrm>
                <a:off x="6407941" y="2091411"/>
                <a:ext cx="1408053" cy="220018"/>
              </a:xfrm>
              <a:prstGeom prst="snip2SameRect">
                <a:avLst>
                  <a:gd name="adj1" fmla="val 5417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smtClean="0">
                    <a:latin typeface="Russo One" panose="02000503050000020004" pitchFamily="2" charset="0"/>
                  </a:rPr>
                  <a:t>Help</a:t>
                </a:r>
                <a:r>
                  <a:rPr lang="es-VE" sz="700" dirty="0" smtClean="0">
                    <a:latin typeface="Russo One" panose="02000503050000020004" pitchFamily="2" charset="0"/>
                  </a:rPr>
                  <a:t> / Tips</a:t>
                </a:r>
                <a:endParaRPr lang="es-VE" sz="800" dirty="0">
                  <a:latin typeface="Russo One" panose="02000503050000020004" pitchFamily="2" charset="0"/>
                </a:endParaRPr>
              </a:p>
            </p:txBody>
          </p:sp>
          <p:sp>
            <p:nvSpPr>
              <p:cNvPr id="163" name="CuadroTexto 162"/>
              <p:cNvSpPr txBox="1"/>
              <p:nvPr/>
            </p:nvSpPr>
            <p:spPr>
              <a:xfrm>
                <a:off x="6444858" y="2361722"/>
                <a:ext cx="133349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Business Name</a:t>
                </a: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Name of Company / Merchant in the account principal name. * Mandatory Field. </a:t>
                </a:r>
              </a:p>
              <a:p>
                <a:r>
                  <a:rPr lang="en-US" sz="800" b="1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Nickname</a:t>
                </a: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Name in your managed payments. Is an optional field.</a:t>
                </a:r>
              </a:p>
              <a:p>
                <a:r>
                  <a:rPr lang="en-US" sz="800" b="1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E-Mail or Phone Number</a:t>
                </a: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e-Mail or phone registered in the Bank’s Records. * Mandatory Field. </a:t>
                </a:r>
              </a:p>
              <a:p>
                <a:r>
                  <a:rPr lang="en-US" sz="800" b="1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ABA/SWIFT Code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: International ISO Code for recipient account.       * Mandatory Field.</a:t>
                </a:r>
                <a:endParaRPr lang="en-US" sz="7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5" name="CuadroTexto 74"/>
              <p:cNvSpPr txBox="1"/>
              <p:nvPr/>
            </p:nvSpPr>
            <p:spPr>
              <a:xfrm>
                <a:off x="3931142" y="4013073"/>
                <a:ext cx="2197087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7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BOFAUS3N </a:t>
                </a:r>
                <a:r>
                  <a:rPr lang="es-ES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– Bank of America (BofA – USA)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6" name="CuadroTexto 75"/>
              <p:cNvSpPr txBox="1"/>
              <p:nvPr/>
            </p:nvSpPr>
            <p:spPr>
              <a:xfrm>
                <a:off x="3849604" y="3826672"/>
                <a:ext cx="185820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ABA/SWIFT Code (Recipient):    *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5964862" y="4020806"/>
                <a:ext cx="155930" cy="1842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  <p:sp>
            <p:nvSpPr>
              <p:cNvPr id="78" name="Triángulo isósceles 77"/>
              <p:cNvSpPr>
                <a:spLocks noChangeAspect="1"/>
              </p:cNvSpPr>
              <p:nvPr/>
            </p:nvSpPr>
            <p:spPr>
              <a:xfrm rot="10800000">
                <a:off x="6011462" y="4076380"/>
                <a:ext cx="73152" cy="65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700"/>
              </a:p>
            </p:txBody>
          </p:sp>
        </p:grpSp>
        <p:sp>
          <p:nvSpPr>
            <p:cNvPr id="80" name="Rectángulo 79"/>
            <p:cNvSpPr/>
            <p:nvPr/>
          </p:nvSpPr>
          <p:spPr>
            <a:xfrm>
              <a:off x="3816373" y="4265201"/>
              <a:ext cx="82747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b="1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* Required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445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/>
        </p:nvGrpSpPr>
        <p:grpSpPr>
          <a:xfrm>
            <a:off x="2144198" y="621622"/>
            <a:ext cx="7900748" cy="3921867"/>
            <a:chOff x="2144198" y="621622"/>
            <a:chExt cx="7900748" cy="3921867"/>
          </a:xfrm>
        </p:grpSpPr>
        <p:sp>
          <p:nvSpPr>
            <p:cNvPr id="4" name="Recortar rectángulo de esquina del mismo lado 3"/>
            <p:cNvSpPr/>
            <p:nvPr/>
          </p:nvSpPr>
          <p:spPr>
            <a:xfrm>
              <a:off x="2144198" y="670372"/>
              <a:ext cx="7900747" cy="464415"/>
            </a:xfrm>
            <a:prstGeom prst="snip2SameRect">
              <a:avLst>
                <a:gd name="adj1" fmla="val 7122"/>
                <a:gd name="adj2" fmla="val 2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314862" y="84508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847" y="708944"/>
              <a:ext cx="340178" cy="3619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597" y="804194"/>
              <a:ext cx="182880" cy="18288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88" y="621622"/>
              <a:ext cx="442744" cy="442744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27" y="810520"/>
              <a:ext cx="221276" cy="21274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57" y="804194"/>
              <a:ext cx="228600" cy="2286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397" y="804194"/>
              <a:ext cx="182880" cy="18288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750" y="759025"/>
              <a:ext cx="228600" cy="228600"/>
            </a:xfrm>
            <a:prstGeom prst="rect">
              <a:avLst/>
            </a:prstGeom>
          </p:spPr>
        </p:pic>
        <p:sp>
          <p:nvSpPr>
            <p:cNvPr id="13" name="Elipse 12"/>
            <p:cNvSpPr>
              <a:spLocks noChangeAspect="1"/>
            </p:cNvSpPr>
            <p:nvPr/>
          </p:nvSpPr>
          <p:spPr>
            <a:xfrm>
              <a:off x="8450008" y="85192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7881542" y="854439"/>
              <a:ext cx="121920" cy="114094"/>
              <a:chOff x="3042321" y="3798258"/>
              <a:chExt cx="121920" cy="114094"/>
            </a:xfrm>
          </p:grpSpPr>
          <p:sp>
            <p:nvSpPr>
              <p:cNvPr id="78" name="Elipse 77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9" name="Elipse 78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4642287" y="746388"/>
              <a:ext cx="2914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Bank of America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144199" y="670112"/>
              <a:ext cx="7900747" cy="3873377"/>
            </a:xfrm>
            <a:prstGeom prst="roundRect">
              <a:avLst>
                <a:gd name="adj" fmla="val 768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17" y="655861"/>
              <a:ext cx="1026964" cy="340864"/>
            </a:xfrm>
            <a:prstGeom prst="rect">
              <a:avLst/>
            </a:prstGeom>
          </p:spPr>
        </p:pic>
        <p:sp>
          <p:nvSpPr>
            <p:cNvPr id="18" name="Rectángulo redondeado 17"/>
            <p:cNvSpPr/>
            <p:nvPr/>
          </p:nvSpPr>
          <p:spPr>
            <a:xfrm>
              <a:off x="2234532" y="1548075"/>
              <a:ext cx="1443581" cy="2914867"/>
            </a:xfrm>
            <a:prstGeom prst="roundRect">
              <a:avLst>
                <a:gd name="adj" fmla="val 1423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9" name="Recortar rectángulo de esquina del mismo lado 18"/>
            <p:cNvSpPr/>
            <p:nvPr/>
          </p:nvSpPr>
          <p:spPr>
            <a:xfrm>
              <a:off x="2232120" y="1548076"/>
              <a:ext cx="1445993" cy="220018"/>
            </a:xfrm>
            <a:prstGeom prst="snip2SameRect">
              <a:avLst>
                <a:gd name="adj1" fmla="val 5417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440" y="1232404"/>
              <a:ext cx="1107264" cy="24373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431" y="1545791"/>
              <a:ext cx="242786" cy="245245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>
              <a:off x="2567115" y="1549670"/>
              <a:ext cx="9028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Options Menu</a:t>
              </a:r>
              <a:endParaRPr lang="es-VE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193400" y="1967264"/>
              <a:ext cx="14462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7030A0"/>
                  </a:solidFill>
                  <a:latin typeface="Russo One" panose="02000503050000020004" pitchFamily="2" charset="0"/>
                </a:rPr>
                <a:t>Add a Receipt Phone / Mail </a:t>
              </a:r>
              <a:endParaRPr lang="en-US" sz="700" dirty="0">
                <a:solidFill>
                  <a:srgbClr val="7030A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193400" y="2196091"/>
              <a:ext cx="15824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Modify a Receipt Phone / Mail 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93400" y="2424412"/>
              <a:ext cx="737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Send Money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517704" y="122483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Online Banking API</a:t>
              </a:r>
              <a:endParaRPr lang="en-US" sz="11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2193400" y="2635202"/>
              <a:ext cx="7922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View Activity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820782" y="1548075"/>
              <a:ext cx="4060760" cy="2914867"/>
            </a:xfrm>
            <a:prstGeom prst="roundRect">
              <a:avLst>
                <a:gd name="adj" fmla="val 966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Recortar rectángulo de esquina del mismo lado 28"/>
            <p:cNvSpPr/>
            <p:nvPr/>
          </p:nvSpPr>
          <p:spPr>
            <a:xfrm>
              <a:off x="3820782" y="1550032"/>
              <a:ext cx="4060760" cy="220018"/>
            </a:xfrm>
            <a:prstGeom prst="snip2SameRect">
              <a:avLst>
                <a:gd name="adj1" fmla="val 8813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252991" y="1560194"/>
              <a:ext cx="12522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Add a New Recipient</a:t>
              </a:r>
              <a:endParaRPr lang="en-US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463130" y="1853710"/>
              <a:ext cx="705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Individual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6584880" y="1857092"/>
              <a:ext cx="6575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Business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33" name="Grupo 32"/>
            <p:cNvGrpSpPr/>
            <p:nvPr/>
          </p:nvGrpSpPr>
          <p:grpSpPr>
            <a:xfrm>
              <a:off x="6496779" y="1913418"/>
              <a:ext cx="88101" cy="80638"/>
              <a:chOff x="3042321" y="3798258"/>
              <a:chExt cx="121920" cy="114094"/>
            </a:xfrm>
          </p:grpSpPr>
          <p:sp>
            <p:nvSpPr>
              <p:cNvPr id="76" name="Elipse 75"/>
              <p:cNvSpPr>
                <a:spLocks noChangeAspect="1"/>
              </p:cNvSpPr>
              <p:nvPr/>
            </p:nvSpPr>
            <p:spPr>
              <a:xfrm>
                <a:off x="307570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7" name="Elipse 76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34" name="Elipse 33"/>
            <p:cNvSpPr>
              <a:spLocks noChangeAspect="1"/>
            </p:cNvSpPr>
            <p:nvPr/>
          </p:nvSpPr>
          <p:spPr>
            <a:xfrm>
              <a:off x="4395145" y="1911822"/>
              <a:ext cx="88101" cy="806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859246" y="2247225"/>
              <a:ext cx="13311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Bank Routing Number:   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309172" y="2243642"/>
              <a:ext cx="70946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BOFAUS3N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855395" y="2635519"/>
              <a:ext cx="9348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Address:        </a:t>
              </a:r>
              <a:r>
                <a:rPr lang="en-US" sz="800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*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948599" y="2823754"/>
              <a:ext cx="2197087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2308 Ponce de </a:t>
              </a:r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León </a:t>
              </a:r>
              <a:r>
                <a:rPr lang="es-ES" sz="8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Blvd, Coral </a:t>
              </a:r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Gables</a:t>
              </a:r>
              <a:endParaRPr lang="es-ES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3874205" y="3040439"/>
              <a:ext cx="8435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ZIP Code:    </a:t>
              </a:r>
              <a:r>
                <a:rPr lang="en-US" sz="800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*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3957915" y="3225042"/>
              <a:ext cx="701829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33134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3948599" y="3650328"/>
              <a:ext cx="936528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Florida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3879359" y="3464484"/>
              <a:ext cx="12266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State / Province:    </a:t>
              </a:r>
              <a:r>
                <a:rPr lang="en-US" sz="800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*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8013584" y="1541480"/>
              <a:ext cx="1949566" cy="2914867"/>
            </a:xfrm>
            <a:prstGeom prst="roundRect">
              <a:avLst>
                <a:gd name="adj" fmla="val 734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4" name="Recortar rectángulo de esquina del mismo lado 43"/>
            <p:cNvSpPr/>
            <p:nvPr/>
          </p:nvSpPr>
          <p:spPr>
            <a:xfrm>
              <a:off x="8013584" y="1541481"/>
              <a:ext cx="1950411" cy="220018"/>
            </a:xfrm>
            <a:prstGeom prst="snip2SameRect">
              <a:avLst>
                <a:gd name="adj1" fmla="val 8664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8447631" y="1542553"/>
              <a:ext cx="12811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Protect your Identity</a:t>
              </a:r>
              <a:endParaRPr lang="en-US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899" y="1554829"/>
              <a:ext cx="242786" cy="245245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015" y="1536972"/>
              <a:ext cx="242786" cy="245245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8002694" y="2116579"/>
              <a:ext cx="1959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800" dirty="0" smtClean="0">
                  <a:latin typeface="Bahnschrift" panose="020B0502040204020203" pitchFamily="34" charset="0"/>
                </a:rPr>
                <a:t>To help protect your identity from fraud enter the Bank of America debit or credit card information associated with your account. </a:t>
              </a:r>
              <a:r>
                <a:rPr lang="en-US" sz="800" dirty="0" smtClean="0">
                  <a:solidFill>
                    <a:srgbClr val="0081FF"/>
                  </a:solidFill>
                  <a:latin typeface="Bahnschrift" panose="020B0502040204020203" pitchFamily="34" charset="0"/>
                </a:rPr>
                <a:t>Request an optional debit or credit card</a:t>
              </a:r>
              <a:endParaRPr lang="en-US" sz="800" dirty="0">
                <a:solidFill>
                  <a:srgbClr val="0081FF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8114329" y="3029281"/>
              <a:ext cx="1749097" cy="1319418"/>
            </a:xfrm>
            <a:prstGeom prst="roundRect">
              <a:avLst>
                <a:gd name="adj" fmla="val 91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0" name="Recortar rectángulo de esquina del mismo lado 49"/>
            <p:cNvSpPr/>
            <p:nvPr/>
          </p:nvSpPr>
          <p:spPr>
            <a:xfrm>
              <a:off x="8115515" y="3029280"/>
              <a:ext cx="1746835" cy="220118"/>
            </a:xfrm>
            <a:prstGeom prst="snip2SameRect">
              <a:avLst>
                <a:gd name="adj1" fmla="val 6507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8554376" y="3024579"/>
              <a:ext cx="8563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Authenticate</a:t>
              </a:r>
              <a:endParaRPr lang="en-US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8073833" y="3448722"/>
              <a:ext cx="7889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Card number:</a:t>
              </a:r>
              <a:endParaRPr lang="en-US" sz="700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8828390" y="3444631"/>
              <a:ext cx="983435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VE" sz="700">
                  <a:solidFill>
                    <a:srgbClr val="FF0000"/>
                  </a:solidFill>
                  <a:latin typeface="Bahnschrift" panose="020B0502040204020203" pitchFamily="34" charset="0"/>
                </a:rPr>
                <a:t>5300769200014098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073833" y="3706921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Expiration:</a:t>
              </a:r>
              <a:endParaRPr lang="en-US" sz="700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8828390" y="3702505"/>
              <a:ext cx="376586" cy="200380"/>
              <a:chOff x="8827314" y="3297692"/>
              <a:chExt cx="376586" cy="200380"/>
            </a:xfrm>
          </p:grpSpPr>
          <p:sp>
            <p:nvSpPr>
              <p:cNvPr id="72" name="CuadroTexto 71"/>
              <p:cNvSpPr txBox="1"/>
              <p:nvPr/>
            </p:nvSpPr>
            <p:spPr>
              <a:xfrm>
                <a:off x="8827314" y="3298017"/>
                <a:ext cx="376163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08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9098756" y="3297692"/>
                <a:ext cx="105144" cy="19192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riángulo isósceles 73"/>
              <p:cNvSpPr/>
              <p:nvPr/>
            </p:nvSpPr>
            <p:spPr>
              <a:xfrm>
                <a:off x="9122401" y="3324054"/>
                <a:ext cx="45719" cy="523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riángulo isósceles 74"/>
              <p:cNvSpPr/>
              <p:nvPr/>
            </p:nvSpPr>
            <p:spPr>
              <a:xfrm rot="10800000">
                <a:off x="9122400" y="3401949"/>
                <a:ext cx="45719" cy="523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>
              <a:off x="9301237" y="3702505"/>
              <a:ext cx="505128" cy="200380"/>
              <a:chOff x="9300162" y="3286165"/>
              <a:chExt cx="505128" cy="200380"/>
            </a:xfrm>
          </p:grpSpPr>
          <p:sp>
            <p:nvSpPr>
              <p:cNvPr id="68" name="CuadroTexto 67"/>
              <p:cNvSpPr txBox="1"/>
              <p:nvPr/>
            </p:nvSpPr>
            <p:spPr>
              <a:xfrm>
                <a:off x="9300162" y="3286490"/>
                <a:ext cx="504706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2021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9700146" y="3286165"/>
                <a:ext cx="105144" cy="19192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riángulo isósceles 69"/>
              <p:cNvSpPr/>
              <p:nvPr/>
            </p:nvSpPr>
            <p:spPr>
              <a:xfrm>
                <a:off x="9723791" y="3312527"/>
                <a:ext cx="45719" cy="523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riángulo isósceles 70"/>
              <p:cNvSpPr/>
              <p:nvPr/>
            </p:nvSpPr>
            <p:spPr>
              <a:xfrm rot="10800000">
                <a:off x="9723790" y="3390422"/>
                <a:ext cx="45719" cy="523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CuadroTexto 56"/>
            <p:cNvSpPr txBox="1"/>
            <p:nvPr/>
          </p:nvSpPr>
          <p:spPr>
            <a:xfrm>
              <a:off x="8075963" y="3922402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3 or 4 digit</a:t>
              </a:r>
            </a:p>
            <a:p>
              <a:r>
                <a:rPr lang="en-US" sz="700" dirty="0" smtClean="0">
                  <a:solidFill>
                    <a:srgbClr val="002060"/>
                  </a:solidFill>
                  <a:latin typeface="Russo One" panose="02000503050000020004" pitchFamily="2" charset="0"/>
                </a:rPr>
                <a:t>security:</a:t>
              </a:r>
              <a:endParaRPr lang="en-US" sz="700" dirty="0">
                <a:solidFill>
                  <a:srgbClr val="00206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8828390" y="3968411"/>
              <a:ext cx="376163" cy="2000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VE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832</a:t>
              </a:r>
              <a:endParaRPr lang="es-VE" sz="7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8072757" y="414864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What This?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9267251" y="3986053"/>
              <a:ext cx="538692" cy="15004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Verify</a:t>
              </a:r>
              <a:endParaRPr lang="en-US" sz="7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1" name="Rectángulo redondeado 60"/>
            <p:cNvSpPr/>
            <p:nvPr/>
          </p:nvSpPr>
          <p:spPr>
            <a:xfrm>
              <a:off x="6407941" y="2094298"/>
              <a:ext cx="1408053" cy="2318158"/>
            </a:xfrm>
            <a:prstGeom prst="roundRect">
              <a:avLst>
                <a:gd name="adj" fmla="val 320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ortar rectángulo de esquina del mismo lado 61"/>
            <p:cNvSpPr/>
            <p:nvPr/>
          </p:nvSpPr>
          <p:spPr>
            <a:xfrm>
              <a:off x="6407941" y="2091411"/>
              <a:ext cx="1408053" cy="220018"/>
            </a:xfrm>
            <a:prstGeom prst="snip2SameRect">
              <a:avLst>
                <a:gd name="adj1" fmla="val 5417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latin typeface="Russo One" panose="02000503050000020004" pitchFamily="2" charset="0"/>
                </a:rPr>
                <a:t>Help</a:t>
              </a:r>
              <a:r>
                <a:rPr lang="es-VE" sz="700" dirty="0" smtClean="0">
                  <a:latin typeface="Russo One" panose="02000503050000020004" pitchFamily="2" charset="0"/>
                </a:rPr>
                <a:t> / Tips</a:t>
              </a:r>
              <a:endParaRPr lang="es-VE" sz="800" dirty="0">
                <a:latin typeface="Russo One" panose="02000503050000020004" pitchFamily="2" charset="0"/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6410755" y="2539109"/>
              <a:ext cx="140523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Bank Routing Number</a:t>
              </a:r>
              <a:r>
                <a:rPr lang="en-U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: </a:t>
              </a:r>
              <a:r>
                <a:rPr lang="en-US" sz="700" dirty="0" smtClean="0">
                  <a:latin typeface="Bahnschrift" panose="020B0502040204020203" pitchFamily="34" charset="0"/>
                </a:rPr>
                <a:t>International Bank Code.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Bank Name</a:t>
              </a:r>
              <a:r>
                <a:rPr lang="en-U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: </a:t>
              </a:r>
              <a:r>
                <a:rPr lang="en-US" sz="700" dirty="0" smtClean="0">
                  <a:latin typeface="Bahnschrift" panose="020B0502040204020203" pitchFamily="34" charset="0"/>
                </a:rPr>
                <a:t>Name of recipient bank.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Address: </a:t>
              </a:r>
              <a:r>
                <a:rPr lang="en-US" sz="700" dirty="0" smtClean="0">
                  <a:latin typeface="Bahnschrift" panose="020B0502040204020203" pitchFamily="34" charset="0"/>
                </a:rPr>
                <a:t>Financial Agency Address.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ZIP Code</a:t>
              </a:r>
              <a:r>
                <a:rPr lang="en-US" sz="7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: </a:t>
              </a:r>
              <a:r>
                <a:rPr lang="en-US" sz="700" dirty="0" smtClean="0">
                  <a:latin typeface="Bahnschrift" panose="020B0502040204020203" pitchFamily="34" charset="0"/>
                </a:rPr>
                <a:t>US State Postal Code.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City</a:t>
              </a:r>
              <a:r>
                <a:rPr lang="en-US" sz="700" dirty="0" smtClean="0">
                  <a:latin typeface="Bahnschrift" panose="020B0502040204020203" pitchFamily="34" charset="0"/>
                </a:rPr>
                <a:t>: City that resides the Bank.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State: </a:t>
              </a:r>
              <a:r>
                <a:rPr lang="en-US" sz="700" dirty="0" smtClean="0">
                  <a:latin typeface="Bahnschrift" panose="020B0502040204020203" pitchFamily="34" charset="0"/>
                </a:rPr>
                <a:t>State </a:t>
              </a:r>
              <a:r>
                <a:rPr lang="en-US" sz="700" dirty="0">
                  <a:latin typeface="Bahnschrift" panose="020B0502040204020203" pitchFamily="34" charset="0"/>
                </a:rPr>
                <a:t>that resides the Bank</a:t>
              </a:r>
              <a:r>
                <a:rPr lang="en-US" sz="700" dirty="0" smtClean="0">
                  <a:latin typeface="Bahnschrift" panose="020B0502040204020203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b="1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Country: </a:t>
              </a:r>
              <a:r>
                <a:rPr lang="en-US" sz="700" dirty="0" smtClean="0">
                  <a:latin typeface="Bahnschrift" panose="020B0502040204020203" pitchFamily="34" charset="0"/>
                </a:rPr>
                <a:t>Country of recipient Bank.  </a:t>
              </a:r>
              <a:endParaRPr lang="en-US" sz="700" dirty="0">
                <a:latin typeface="Bahnschrift" panose="020B0502040204020203" pitchFamily="34" charset="0"/>
              </a:endParaRPr>
            </a:p>
          </p:txBody>
        </p:sp>
        <p:sp>
          <p:nvSpPr>
            <p:cNvPr id="83" name="CuadroTexto 82"/>
            <p:cNvSpPr txBox="1"/>
            <p:nvPr/>
          </p:nvSpPr>
          <p:spPr>
            <a:xfrm>
              <a:off x="3859246" y="2416573"/>
              <a:ext cx="13311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Bank Name:   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4" name="CuadroTexto 83"/>
            <p:cNvSpPr txBox="1"/>
            <p:nvPr/>
          </p:nvSpPr>
          <p:spPr>
            <a:xfrm>
              <a:off x="5304007" y="2408567"/>
              <a:ext cx="9429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Bank of America 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4801416" y="3036863"/>
              <a:ext cx="580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City:    </a:t>
              </a:r>
              <a:r>
                <a:rPr lang="en-US" sz="800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*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4885126" y="3221466"/>
              <a:ext cx="1260560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Miami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5216166" y="3647454"/>
              <a:ext cx="936528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USA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9" name="CuadroTexto 88"/>
            <p:cNvSpPr txBox="1"/>
            <p:nvPr/>
          </p:nvSpPr>
          <p:spPr>
            <a:xfrm>
              <a:off x="5105977" y="3461408"/>
              <a:ext cx="7889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Country:    </a:t>
              </a:r>
              <a:r>
                <a:rPr lang="en-US" sz="800" dirty="0" smtClean="0">
                  <a:solidFill>
                    <a:srgbClr val="FF0000"/>
                  </a:solidFill>
                  <a:latin typeface="Russo One" panose="02000503050000020004" pitchFamily="2" charset="0"/>
                </a:rPr>
                <a:t>*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90" name="Rectángulo 89"/>
            <p:cNvSpPr/>
            <p:nvPr/>
          </p:nvSpPr>
          <p:spPr>
            <a:xfrm>
              <a:off x="4723451" y="3655739"/>
              <a:ext cx="155930" cy="2041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1" name="Triángulo isósceles 90"/>
            <p:cNvSpPr>
              <a:spLocks noChangeAspect="1"/>
            </p:cNvSpPr>
            <p:nvPr/>
          </p:nvSpPr>
          <p:spPr>
            <a:xfrm rot="10800000">
              <a:off x="4760256" y="3722395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2" name="Rectángulo 91"/>
            <p:cNvSpPr/>
            <p:nvPr/>
          </p:nvSpPr>
          <p:spPr>
            <a:xfrm>
              <a:off x="5987229" y="3647454"/>
              <a:ext cx="155930" cy="2041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3" name="Triángulo isósceles 92"/>
            <p:cNvSpPr>
              <a:spLocks noChangeAspect="1"/>
            </p:cNvSpPr>
            <p:nvPr/>
          </p:nvSpPr>
          <p:spPr>
            <a:xfrm rot="10800000">
              <a:off x="6024034" y="3714110"/>
              <a:ext cx="73152" cy="65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 sz="700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3816373" y="4265201"/>
              <a:ext cx="82747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b="1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* Required Field</a:t>
              </a:r>
            </a:p>
          </p:txBody>
        </p:sp>
        <p:sp>
          <p:nvSpPr>
            <p:cNvPr id="95" name="Rectángulo redondeado 94"/>
            <p:cNvSpPr/>
            <p:nvPr/>
          </p:nvSpPr>
          <p:spPr>
            <a:xfrm>
              <a:off x="4833408" y="4036889"/>
              <a:ext cx="419583" cy="1642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Next</a:t>
              </a:r>
              <a:endParaRPr lang="en-US" sz="7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29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o 94"/>
          <p:cNvGrpSpPr/>
          <p:nvPr/>
        </p:nvGrpSpPr>
        <p:grpSpPr>
          <a:xfrm>
            <a:off x="2144199" y="621622"/>
            <a:ext cx="7900747" cy="3921867"/>
            <a:chOff x="2144199" y="621622"/>
            <a:chExt cx="7900747" cy="3921867"/>
          </a:xfrm>
        </p:grpSpPr>
        <p:grpSp>
          <p:nvGrpSpPr>
            <p:cNvPr id="74" name="Grupo 73"/>
            <p:cNvGrpSpPr/>
            <p:nvPr/>
          </p:nvGrpSpPr>
          <p:grpSpPr>
            <a:xfrm>
              <a:off x="2144199" y="621622"/>
              <a:ext cx="7900747" cy="3921867"/>
              <a:chOff x="2144199" y="621622"/>
              <a:chExt cx="7900747" cy="3921867"/>
            </a:xfrm>
          </p:grpSpPr>
          <p:sp>
            <p:nvSpPr>
              <p:cNvPr id="2" name="Recortar rectángulo de esquina del mismo lado 1"/>
              <p:cNvSpPr/>
              <p:nvPr/>
            </p:nvSpPr>
            <p:spPr>
              <a:xfrm>
                <a:off x="2144199" y="676889"/>
                <a:ext cx="7900747" cy="446209"/>
              </a:xfrm>
              <a:prstGeom prst="snip2SameRect">
                <a:avLst>
                  <a:gd name="adj1" fmla="val 9946"/>
                  <a:gd name="adj2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" name="CuadroTexto 2"/>
              <p:cNvSpPr txBox="1"/>
              <p:nvPr/>
            </p:nvSpPr>
            <p:spPr>
              <a:xfrm>
                <a:off x="3314862" y="845084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47" y="708944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05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488" y="621622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827" y="810520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757" y="80419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53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3750" y="759025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1" name="Elipse 10"/>
              <p:cNvSpPr>
                <a:spLocks noChangeAspect="1"/>
              </p:cNvSpPr>
              <p:nvPr/>
            </p:nvSpPr>
            <p:spPr>
              <a:xfrm>
                <a:off x="8450008" y="85192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12" name="Grupo 11"/>
              <p:cNvGrpSpPr/>
              <p:nvPr/>
            </p:nvGrpSpPr>
            <p:grpSpPr>
              <a:xfrm>
                <a:off x="7881542" y="854439"/>
                <a:ext cx="121920" cy="114094"/>
                <a:chOff x="3042321" y="3798258"/>
                <a:chExt cx="121920" cy="114094"/>
              </a:xfrm>
            </p:grpSpPr>
            <p:sp>
              <p:nvSpPr>
                <p:cNvPr id="13" name="Elipse 12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4" name="Elipse 13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15" name="CuadroTexto 14"/>
              <p:cNvSpPr txBox="1"/>
              <p:nvPr/>
            </p:nvSpPr>
            <p:spPr>
              <a:xfrm>
                <a:off x="4642287" y="746388"/>
                <a:ext cx="2914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Bank of America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6" name="Rectángulo redondeado 15"/>
              <p:cNvSpPr/>
              <p:nvPr/>
            </p:nvSpPr>
            <p:spPr>
              <a:xfrm>
                <a:off x="2144199" y="670112"/>
                <a:ext cx="7900747" cy="3873377"/>
              </a:xfrm>
              <a:prstGeom prst="roundRect">
                <a:avLst>
                  <a:gd name="adj" fmla="val 1484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917" y="655861"/>
                <a:ext cx="1026964" cy="340864"/>
              </a:xfrm>
              <a:prstGeom prst="rect">
                <a:avLst/>
              </a:prstGeom>
            </p:spPr>
          </p:pic>
          <p:sp>
            <p:nvSpPr>
              <p:cNvPr id="18" name="Rectángulo redondeado 17"/>
              <p:cNvSpPr/>
              <p:nvPr/>
            </p:nvSpPr>
            <p:spPr>
              <a:xfrm>
                <a:off x="2234532" y="1548075"/>
                <a:ext cx="1443581" cy="2914867"/>
              </a:xfrm>
              <a:prstGeom prst="roundRect">
                <a:avLst>
                  <a:gd name="adj" fmla="val 1463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ortar rectángulo de esquina del mismo lado 18"/>
              <p:cNvSpPr/>
              <p:nvPr/>
            </p:nvSpPr>
            <p:spPr>
              <a:xfrm>
                <a:off x="2232120" y="1548076"/>
                <a:ext cx="1445993" cy="220018"/>
              </a:xfrm>
              <a:prstGeom prst="snip2SameRect">
                <a:avLst>
                  <a:gd name="adj1" fmla="val 10420"/>
                  <a:gd name="adj2" fmla="val 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0440" y="1232404"/>
                <a:ext cx="1107264" cy="243738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431" y="1545791"/>
                <a:ext cx="242786" cy="245245"/>
              </a:xfrm>
              <a:prstGeom prst="rect">
                <a:avLst/>
              </a:prstGeom>
            </p:spPr>
          </p:pic>
          <p:sp>
            <p:nvSpPr>
              <p:cNvPr id="22" name="CuadroTexto 21"/>
              <p:cNvSpPr txBox="1"/>
              <p:nvPr/>
            </p:nvSpPr>
            <p:spPr>
              <a:xfrm>
                <a:off x="2567115" y="154967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Options Menu</a:t>
                </a:r>
                <a:endParaRPr lang="es-VE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2193400" y="1967264"/>
                <a:ext cx="144623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Add a Receipt Phone / Mail 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2193400" y="2196091"/>
                <a:ext cx="15824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7030A0"/>
                    </a:solidFill>
                    <a:latin typeface="Russo One" panose="02000503050000020004" pitchFamily="2" charset="0"/>
                  </a:rPr>
                  <a:t>Modify a Receipt Phone / Mail </a:t>
                </a:r>
                <a:endParaRPr lang="en-US" sz="700" dirty="0">
                  <a:solidFill>
                    <a:srgbClr val="7030A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2193400" y="2424412"/>
                <a:ext cx="7377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Send Money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3517704" y="1224839"/>
                <a:ext cx="15600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Online Banking API</a:t>
                </a:r>
                <a:endParaRPr lang="en-US" sz="11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2193400" y="2635202"/>
                <a:ext cx="79220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View Activity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8" name="Rectángulo redondeado 27"/>
              <p:cNvSpPr/>
              <p:nvPr/>
            </p:nvSpPr>
            <p:spPr>
              <a:xfrm>
                <a:off x="3820782" y="1548075"/>
                <a:ext cx="4060760" cy="2914867"/>
              </a:xfrm>
              <a:prstGeom prst="roundRect">
                <a:avLst>
                  <a:gd name="adj" fmla="val 1496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9" name="Recortar rectángulo de esquina del mismo lado 28"/>
              <p:cNvSpPr/>
              <p:nvPr/>
            </p:nvSpPr>
            <p:spPr>
              <a:xfrm>
                <a:off x="3813346" y="1550032"/>
                <a:ext cx="4068196" cy="220018"/>
              </a:xfrm>
              <a:prstGeom prst="snip2SameRect">
                <a:avLst>
                  <a:gd name="adj1" fmla="val 10831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0" name="CuadroTexto 29"/>
              <p:cNvSpPr txBox="1"/>
              <p:nvPr/>
            </p:nvSpPr>
            <p:spPr>
              <a:xfrm>
                <a:off x="5252991" y="1560194"/>
                <a:ext cx="10615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Modify Recipient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4463130" y="1853710"/>
                <a:ext cx="7056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Individual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2" name="CuadroTexto 31"/>
              <p:cNvSpPr txBox="1"/>
              <p:nvPr/>
            </p:nvSpPr>
            <p:spPr>
              <a:xfrm>
                <a:off x="6584880" y="1857092"/>
                <a:ext cx="65755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Business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33" name="Grupo 32"/>
              <p:cNvGrpSpPr/>
              <p:nvPr/>
            </p:nvGrpSpPr>
            <p:grpSpPr>
              <a:xfrm>
                <a:off x="6496779" y="1913418"/>
                <a:ext cx="88101" cy="80638"/>
                <a:chOff x="3042321" y="3798258"/>
                <a:chExt cx="121920" cy="114094"/>
              </a:xfrm>
            </p:grpSpPr>
            <p:sp>
              <p:nvSpPr>
                <p:cNvPr id="34" name="Elipse 33"/>
                <p:cNvSpPr>
                  <a:spLocks noChangeAspect="1"/>
                </p:cNvSpPr>
                <p:nvPr/>
              </p:nvSpPr>
              <p:spPr>
                <a:xfrm>
                  <a:off x="307570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Elipse 34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6" name="Elipse 35"/>
              <p:cNvSpPr>
                <a:spLocks noChangeAspect="1"/>
              </p:cNvSpPr>
              <p:nvPr/>
            </p:nvSpPr>
            <p:spPr>
              <a:xfrm>
                <a:off x="4395145" y="1911822"/>
                <a:ext cx="88101" cy="806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7" name="CuadroTexto 36"/>
              <p:cNvSpPr txBox="1"/>
              <p:nvPr/>
            </p:nvSpPr>
            <p:spPr>
              <a:xfrm>
                <a:off x="3837610" y="2067291"/>
                <a:ext cx="10342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Business Name: </a:t>
                </a:r>
                <a:endParaRPr lang="en-US" sz="800" dirty="0">
                  <a:solidFill>
                    <a:srgbClr val="FF000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4874680" y="2060257"/>
                <a:ext cx="149623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 International, Inc.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3832946" y="2249844"/>
                <a:ext cx="7136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Nickname: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871381" y="2256913"/>
                <a:ext cx="13851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 BofA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3824554" y="2435196"/>
                <a:ext cx="1136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E-Mail Address 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or Mobile Number:</a:t>
                </a:r>
                <a:endParaRPr lang="en-US" sz="800" dirty="0">
                  <a:solidFill>
                    <a:srgbClr val="FF000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42" name="CuadroTexto 41"/>
              <p:cNvSpPr txBox="1"/>
              <p:nvPr/>
            </p:nvSpPr>
            <p:spPr>
              <a:xfrm>
                <a:off x="4871381" y="2542918"/>
                <a:ext cx="149639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dynamics.dental@gmail.com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Rectángulo redondeado 44"/>
              <p:cNvSpPr/>
              <p:nvPr/>
            </p:nvSpPr>
            <p:spPr>
              <a:xfrm>
                <a:off x="8013584" y="1541480"/>
                <a:ext cx="1949566" cy="2914867"/>
              </a:xfrm>
              <a:prstGeom prst="roundRect">
                <a:avLst>
                  <a:gd name="adj" fmla="val 2352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6" name="Recortar rectángulo de esquina del mismo lado 45"/>
              <p:cNvSpPr/>
              <p:nvPr/>
            </p:nvSpPr>
            <p:spPr>
              <a:xfrm>
                <a:off x="8013585" y="1541481"/>
                <a:ext cx="1948798" cy="220018"/>
              </a:xfrm>
              <a:prstGeom prst="snip2SameRect">
                <a:avLst>
                  <a:gd name="adj1" fmla="val 14165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8447631" y="1542553"/>
                <a:ext cx="128112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Protect your Identity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899" y="1554829"/>
                <a:ext cx="242786" cy="245245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015" y="1536972"/>
                <a:ext cx="242786" cy="245245"/>
              </a:xfrm>
              <a:prstGeom prst="rect">
                <a:avLst/>
              </a:prstGeom>
            </p:spPr>
          </p:pic>
          <p:sp>
            <p:nvSpPr>
              <p:cNvPr id="50" name="CuadroTexto 49"/>
              <p:cNvSpPr txBox="1"/>
              <p:nvPr/>
            </p:nvSpPr>
            <p:spPr>
              <a:xfrm>
                <a:off x="8002694" y="2116579"/>
                <a:ext cx="19596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800" dirty="0" smtClean="0">
                    <a:latin typeface="Bahnschrift" panose="020B0502040204020203" pitchFamily="34" charset="0"/>
                  </a:rPr>
                  <a:t>To help protect your identity from fraud enter the Bank of America debit or credit card information associated with your account. </a:t>
                </a:r>
                <a:r>
                  <a:rPr lang="en-US" sz="800" dirty="0" smtClean="0">
                    <a:solidFill>
                      <a:srgbClr val="0081FF"/>
                    </a:solidFill>
                    <a:latin typeface="Bahnschrift" panose="020B0502040204020203" pitchFamily="34" charset="0"/>
                  </a:rPr>
                  <a:t>Request an optional debit or credit card</a:t>
                </a:r>
                <a:endParaRPr lang="en-US" sz="800" dirty="0">
                  <a:solidFill>
                    <a:srgbClr val="0081FF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51" name="Rectángulo redondeado 50"/>
              <p:cNvSpPr/>
              <p:nvPr/>
            </p:nvSpPr>
            <p:spPr>
              <a:xfrm>
                <a:off x="8114329" y="3029281"/>
                <a:ext cx="1749097" cy="1319418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Recortar rectángulo de esquina del mismo lado 51"/>
              <p:cNvSpPr/>
              <p:nvPr/>
            </p:nvSpPr>
            <p:spPr>
              <a:xfrm>
                <a:off x="8115515" y="3029280"/>
                <a:ext cx="1752019" cy="220118"/>
              </a:xfrm>
              <a:prstGeom prst="snip2SameRect">
                <a:avLst>
                  <a:gd name="adj1" fmla="val 21652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3" name="CuadroTexto 52"/>
              <p:cNvSpPr txBox="1"/>
              <p:nvPr/>
            </p:nvSpPr>
            <p:spPr>
              <a:xfrm>
                <a:off x="8554376" y="3024579"/>
                <a:ext cx="85632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Authenticate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8073833" y="3448722"/>
                <a:ext cx="78899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Card number: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55" name="CuadroTexto 54"/>
              <p:cNvSpPr txBox="1"/>
              <p:nvPr/>
            </p:nvSpPr>
            <p:spPr>
              <a:xfrm>
                <a:off x="8828390" y="3444631"/>
                <a:ext cx="983435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5300769200014098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8073833" y="3706921"/>
                <a:ext cx="67358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Expiration: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grpSp>
            <p:nvGrpSpPr>
              <p:cNvPr id="57" name="Grupo 56"/>
              <p:cNvGrpSpPr/>
              <p:nvPr/>
            </p:nvGrpSpPr>
            <p:grpSpPr>
              <a:xfrm>
                <a:off x="8828390" y="3702505"/>
                <a:ext cx="376586" cy="200380"/>
                <a:chOff x="8827314" y="3297692"/>
                <a:chExt cx="376586" cy="200380"/>
              </a:xfrm>
            </p:grpSpPr>
            <p:sp>
              <p:nvSpPr>
                <p:cNvPr id="58" name="CuadroTexto 57"/>
                <p:cNvSpPr txBox="1"/>
                <p:nvPr/>
              </p:nvSpPr>
              <p:spPr>
                <a:xfrm>
                  <a:off x="8827314" y="3298017"/>
                  <a:ext cx="376163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VE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08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59" name="Rectángulo 58"/>
                <p:cNvSpPr/>
                <p:nvPr/>
              </p:nvSpPr>
              <p:spPr>
                <a:xfrm>
                  <a:off x="9098756" y="3297692"/>
                  <a:ext cx="105144" cy="19192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Triángulo isósceles 59"/>
                <p:cNvSpPr/>
                <p:nvPr/>
              </p:nvSpPr>
              <p:spPr>
                <a:xfrm>
                  <a:off x="9122401" y="3324054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riángulo isósceles 60"/>
                <p:cNvSpPr/>
                <p:nvPr/>
              </p:nvSpPr>
              <p:spPr>
                <a:xfrm rot="10800000">
                  <a:off x="9122400" y="3401949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upo 61"/>
              <p:cNvGrpSpPr/>
              <p:nvPr/>
            </p:nvGrpSpPr>
            <p:grpSpPr>
              <a:xfrm>
                <a:off x="9301237" y="3702505"/>
                <a:ext cx="505128" cy="200380"/>
                <a:chOff x="9300162" y="3286165"/>
                <a:chExt cx="505128" cy="200380"/>
              </a:xfrm>
            </p:grpSpPr>
            <p:sp>
              <p:nvSpPr>
                <p:cNvPr id="63" name="CuadroTexto 62"/>
                <p:cNvSpPr txBox="1"/>
                <p:nvPr/>
              </p:nvSpPr>
              <p:spPr>
                <a:xfrm>
                  <a:off x="9300162" y="3286490"/>
                  <a:ext cx="504706" cy="2000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VE" sz="700" dirty="0" smtClean="0">
                      <a:solidFill>
                        <a:srgbClr val="FF0000"/>
                      </a:solidFill>
                      <a:latin typeface="Bahnschrift" panose="020B0502040204020203" pitchFamily="34" charset="0"/>
                    </a:rPr>
                    <a:t>2021</a:t>
                  </a:r>
                  <a:endParaRPr lang="es-VE" sz="700" dirty="0">
                    <a:solidFill>
                      <a:srgbClr val="FF0000"/>
                    </a:solidFill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64" name="Rectángulo 63"/>
                <p:cNvSpPr/>
                <p:nvPr/>
              </p:nvSpPr>
              <p:spPr>
                <a:xfrm>
                  <a:off x="9700146" y="3286165"/>
                  <a:ext cx="105144" cy="19192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riángulo isósceles 64"/>
                <p:cNvSpPr/>
                <p:nvPr/>
              </p:nvSpPr>
              <p:spPr>
                <a:xfrm>
                  <a:off x="9723791" y="3312527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Triángulo isósceles 65"/>
                <p:cNvSpPr/>
                <p:nvPr/>
              </p:nvSpPr>
              <p:spPr>
                <a:xfrm rot="10800000">
                  <a:off x="9723790" y="3390422"/>
                  <a:ext cx="45719" cy="523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CuadroTexto 66"/>
              <p:cNvSpPr txBox="1"/>
              <p:nvPr/>
            </p:nvSpPr>
            <p:spPr>
              <a:xfrm>
                <a:off x="8075963" y="3922402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3 or 4 digit</a:t>
                </a:r>
              </a:p>
              <a:p>
                <a:r>
                  <a:rPr lang="en-US" sz="700" dirty="0" smtClean="0">
                    <a:solidFill>
                      <a:srgbClr val="002060"/>
                    </a:solidFill>
                    <a:latin typeface="Russo One" panose="02000503050000020004" pitchFamily="2" charset="0"/>
                  </a:rPr>
                  <a:t>security:</a:t>
                </a:r>
                <a:endParaRPr lang="en-US" sz="700" dirty="0">
                  <a:solidFill>
                    <a:srgbClr val="00206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68" name="CuadroTexto 67"/>
              <p:cNvSpPr txBox="1"/>
              <p:nvPr/>
            </p:nvSpPr>
            <p:spPr>
              <a:xfrm>
                <a:off x="8828390" y="3968411"/>
                <a:ext cx="376163" cy="200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7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832</a:t>
                </a:r>
                <a:endParaRPr lang="es-VE" sz="7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8072757" y="4148644"/>
                <a:ext cx="69281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What This?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70" name="Rectángulo redondeado 69"/>
              <p:cNvSpPr/>
              <p:nvPr/>
            </p:nvSpPr>
            <p:spPr>
              <a:xfrm>
                <a:off x="9267251" y="3986053"/>
                <a:ext cx="538692" cy="1500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Verify</a:t>
                </a:r>
                <a:endParaRPr lang="en-US" sz="700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71" name="Rectángulo redondeado 70"/>
              <p:cNvSpPr/>
              <p:nvPr/>
            </p:nvSpPr>
            <p:spPr>
              <a:xfrm>
                <a:off x="6407941" y="2094298"/>
                <a:ext cx="1408053" cy="2318158"/>
              </a:xfrm>
              <a:prstGeom prst="roundRect">
                <a:avLst>
                  <a:gd name="adj" fmla="val 5394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72" name="Recortar rectángulo de esquina del mismo lado 71"/>
              <p:cNvSpPr/>
              <p:nvPr/>
            </p:nvSpPr>
            <p:spPr>
              <a:xfrm>
                <a:off x="6407941" y="2091411"/>
                <a:ext cx="1408053" cy="220018"/>
              </a:xfrm>
              <a:prstGeom prst="snip2SameRect">
                <a:avLst>
                  <a:gd name="adj1" fmla="val 21652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smtClean="0">
                    <a:latin typeface="Russo One" panose="02000503050000020004" pitchFamily="2" charset="0"/>
                  </a:rPr>
                  <a:t>Help</a:t>
                </a:r>
                <a:r>
                  <a:rPr lang="es-VE" sz="700" dirty="0" smtClean="0">
                    <a:latin typeface="Russo One" panose="02000503050000020004" pitchFamily="2" charset="0"/>
                  </a:rPr>
                  <a:t> / Tips</a:t>
                </a:r>
                <a:endParaRPr lang="es-VE" sz="800" dirty="0">
                  <a:latin typeface="Russo One" panose="02000503050000020004" pitchFamily="2" charset="0"/>
                </a:endParaRPr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6399169" y="2408784"/>
                <a:ext cx="14121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Business Name: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Name of Company / Merchant in the account principal name.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800" dirty="0">
                  <a:latin typeface="Bahnschrift" panose="020B0502040204020203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Nickname: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Name in your managed payments. Is an optional field.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800" dirty="0">
                  <a:latin typeface="Bahnschrift" panose="020B0502040204020203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E-Mail or Phone Number: </a:t>
                </a:r>
                <a:r>
                  <a:rPr lang="en-US" sz="800" dirty="0" smtClean="0">
                    <a:latin typeface="Bahnschrift" panose="020B0502040204020203" pitchFamily="34" charset="0"/>
                  </a:rPr>
                  <a:t>e-Mail or phone registered in the Bank’s Records. </a:t>
                </a:r>
                <a:endParaRPr lang="en-US" sz="700" dirty="0"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75" name="Rectángulo 74"/>
            <p:cNvSpPr/>
            <p:nvPr/>
          </p:nvSpPr>
          <p:spPr>
            <a:xfrm>
              <a:off x="3816373" y="4265201"/>
              <a:ext cx="82747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b="1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* Required Field</a:t>
              </a:r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3822329" y="2736589"/>
              <a:ext cx="1331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Bank Routing </a:t>
              </a:r>
            </a:p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Number:   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866717" y="2798144"/>
              <a:ext cx="70946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BOFAUS3N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3822329" y="3005653"/>
              <a:ext cx="13311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Bank Name:   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871381" y="2993911"/>
              <a:ext cx="9429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Bank of America 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3832946" y="3212169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Address: 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1" name="CuadroTexto 80"/>
            <p:cNvSpPr txBox="1"/>
            <p:nvPr/>
          </p:nvSpPr>
          <p:spPr>
            <a:xfrm>
              <a:off x="4874680" y="3232513"/>
              <a:ext cx="14677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2308 Ponce de </a:t>
              </a:r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León </a:t>
              </a:r>
              <a:r>
                <a:rPr lang="es-ES" sz="800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Blvd, Coral </a:t>
              </a:r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Gables</a:t>
              </a:r>
              <a:endParaRPr lang="es-ES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3855395" y="3571356"/>
              <a:ext cx="670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ZIP Code: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3" name="CuadroTexto 82"/>
            <p:cNvSpPr txBox="1"/>
            <p:nvPr/>
          </p:nvSpPr>
          <p:spPr>
            <a:xfrm>
              <a:off x="4388225" y="3566972"/>
              <a:ext cx="440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33134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4" name="CuadroTexto 83"/>
            <p:cNvSpPr txBox="1"/>
            <p:nvPr/>
          </p:nvSpPr>
          <p:spPr>
            <a:xfrm>
              <a:off x="4869552" y="3746099"/>
              <a:ext cx="9365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Florida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3857123" y="3745473"/>
              <a:ext cx="10534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State / Province: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4865692" y="356453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City: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5168211" y="3564534"/>
              <a:ext cx="1102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Miami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4864888" y="3924047"/>
              <a:ext cx="93652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USA</a:t>
              </a:r>
              <a:endParaRPr lang="es-VE" sz="8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9" name="CuadroTexto 88"/>
            <p:cNvSpPr txBox="1"/>
            <p:nvPr/>
          </p:nvSpPr>
          <p:spPr>
            <a:xfrm>
              <a:off x="3857792" y="3917790"/>
              <a:ext cx="6158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Country:</a:t>
              </a:r>
              <a:endParaRPr lang="en-US" sz="800" dirty="0">
                <a:solidFill>
                  <a:srgbClr val="FF000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94" name="Rectángulo redondeado 93"/>
            <p:cNvSpPr/>
            <p:nvPr/>
          </p:nvSpPr>
          <p:spPr>
            <a:xfrm>
              <a:off x="5566893" y="4140117"/>
              <a:ext cx="538692" cy="15004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Done</a:t>
              </a:r>
              <a:endParaRPr lang="en-US" sz="7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92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2144199" y="621622"/>
            <a:ext cx="7900747" cy="3921867"/>
            <a:chOff x="2144199" y="621622"/>
            <a:chExt cx="7900747" cy="3921867"/>
          </a:xfrm>
        </p:grpSpPr>
        <p:grpSp>
          <p:nvGrpSpPr>
            <p:cNvPr id="95" name="Grupo 94"/>
            <p:cNvGrpSpPr/>
            <p:nvPr/>
          </p:nvGrpSpPr>
          <p:grpSpPr>
            <a:xfrm>
              <a:off x="2144199" y="621622"/>
              <a:ext cx="7900747" cy="3921867"/>
              <a:chOff x="2144199" y="621622"/>
              <a:chExt cx="7900747" cy="3921867"/>
            </a:xfrm>
          </p:grpSpPr>
          <p:sp>
            <p:nvSpPr>
              <p:cNvPr id="2" name="Recortar rectángulo de esquina del mismo lado 1"/>
              <p:cNvSpPr/>
              <p:nvPr/>
            </p:nvSpPr>
            <p:spPr>
              <a:xfrm>
                <a:off x="2144199" y="676889"/>
                <a:ext cx="7900747" cy="446209"/>
              </a:xfrm>
              <a:prstGeom prst="snip2SameRect">
                <a:avLst>
                  <a:gd name="adj1" fmla="val 28408"/>
                  <a:gd name="adj2" fmla="val 640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" name="CuadroTexto 2"/>
              <p:cNvSpPr txBox="1"/>
              <p:nvPr/>
            </p:nvSpPr>
            <p:spPr>
              <a:xfrm>
                <a:off x="3314862" y="845084"/>
                <a:ext cx="540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App</a:t>
                </a:r>
                <a:endParaRPr lang="es-VE" sz="14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47" y="708944"/>
                <a:ext cx="340178" cy="36195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05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488" y="621622"/>
                <a:ext cx="442744" cy="44274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827" y="810520"/>
                <a:ext cx="221276" cy="212748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757" y="804194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5397" y="80419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3750" y="759025"/>
                <a:ext cx="228600" cy="228600"/>
              </a:xfrm>
              <a:prstGeom prst="rect">
                <a:avLst/>
              </a:prstGeom>
            </p:spPr>
          </p:pic>
          <p:sp>
            <p:nvSpPr>
              <p:cNvPr id="11" name="Elipse 10"/>
              <p:cNvSpPr>
                <a:spLocks noChangeAspect="1"/>
              </p:cNvSpPr>
              <p:nvPr/>
            </p:nvSpPr>
            <p:spPr>
              <a:xfrm>
                <a:off x="8450008" y="851921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12" name="Grupo 11"/>
              <p:cNvGrpSpPr/>
              <p:nvPr/>
            </p:nvGrpSpPr>
            <p:grpSpPr>
              <a:xfrm>
                <a:off x="7881542" y="854439"/>
                <a:ext cx="121920" cy="114094"/>
                <a:chOff x="3042321" y="3798258"/>
                <a:chExt cx="121920" cy="114094"/>
              </a:xfrm>
            </p:grpSpPr>
            <p:sp>
              <p:nvSpPr>
                <p:cNvPr id="13" name="Elipse 12"/>
                <p:cNvSpPr>
                  <a:spLocks noChangeAspect="1"/>
                </p:cNvSpPr>
                <p:nvPr/>
              </p:nvSpPr>
              <p:spPr>
                <a:xfrm>
                  <a:off x="3076583" y="3829049"/>
                  <a:ext cx="55417" cy="525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4" name="Elipse 13"/>
                <p:cNvSpPr>
                  <a:spLocks noChangeAspect="1"/>
                </p:cNvSpPr>
                <p:nvPr/>
              </p:nvSpPr>
              <p:spPr>
                <a:xfrm>
                  <a:off x="3042321" y="3798258"/>
                  <a:ext cx="121920" cy="11409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15" name="CuadroTexto 14"/>
              <p:cNvSpPr txBox="1"/>
              <p:nvPr/>
            </p:nvSpPr>
            <p:spPr>
              <a:xfrm>
                <a:off x="4642287" y="746388"/>
                <a:ext cx="2914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i="1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Pago Seguro Bank of America</a:t>
                </a:r>
                <a:endParaRPr lang="es-VE" sz="1400" i="1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16" name="Rectángulo redondeado 15"/>
              <p:cNvSpPr/>
              <p:nvPr/>
            </p:nvSpPr>
            <p:spPr>
              <a:xfrm>
                <a:off x="2144199" y="670112"/>
                <a:ext cx="7900747" cy="387337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VE" dirty="0" smtClean="0"/>
                  <a:t> </a:t>
                </a:r>
                <a:endParaRPr lang="es-VE" dirty="0"/>
              </a:p>
            </p:txBody>
          </p:sp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917" y="655861"/>
                <a:ext cx="1026964" cy="340864"/>
              </a:xfrm>
              <a:prstGeom prst="rect">
                <a:avLst/>
              </a:prstGeom>
            </p:spPr>
          </p:pic>
          <p:sp>
            <p:nvSpPr>
              <p:cNvPr id="18" name="Rectángulo redondeado 17"/>
              <p:cNvSpPr/>
              <p:nvPr/>
            </p:nvSpPr>
            <p:spPr>
              <a:xfrm>
                <a:off x="2234532" y="1548075"/>
                <a:ext cx="1443581" cy="291486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9" name="Recortar rectángulo de esquina del mismo lado 18"/>
              <p:cNvSpPr/>
              <p:nvPr/>
            </p:nvSpPr>
            <p:spPr>
              <a:xfrm>
                <a:off x="2232120" y="1548076"/>
                <a:ext cx="1445993" cy="220018"/>
              </a:xfrm>
              <a:prstGeom prst="snip2SameRect">
                <a:avLst>
                  <a:gd name="adj1" fmla="val 21652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0440" y="1232404"/>
                <a:ext cx="1107264" cy="243738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431" y="1545791"/>
                <a:ext cx="242786" cy="245245"/>
              </a:xfrm>
              <a:prstGeom prst="rect">
                <a:avLst/>
              </a:prstGeom>
            </p:spPr>
          </p:pic>
          <p:sp>
            <p:nvSpPr>
              <p:cNvPr id="22" name="CuadroTexto 21"/>
              <p:cNvSpPr txBox="1"/>
              <p:nvPr/>
            </p:nvSpPr>
            <p:spPr>
              <a:xfrm>
                <a:off x="2567115" y="1549670"/>
                <a:ext cx="9028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Options Menu</a:t>
                </a:r>
                <a:endParaRPr lang="es-VE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2193400" y="1967264"/>
                <a:ext cx="144623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Add a Receipt Phone / Mail 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2193400" y="2196091"/>
                <a:ext cx="15824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Modify a Receipt Phone / Mail 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2193400" y="2424412"/>
                <a:ext cx="73770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7030A0"/>
                    </a:solidFill>
                    <a:latin typeface="Russo One" panose="02000503050000020004" pitchFamily="2" charset="0"/>
                  </a:rPr>
                  <a:t>Send Money</a:t>
                </a:r>
                <a:endParaRPr lang="en-US" sz="700" dirty="0">
                  <a:solidFill>
                    <a:srgbClr val="7030A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3517704" y="1224839"/>
                <a:ext cx="15600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 smtClean="0">
                    <a:solidFill>
                      <a:srgbClr val="F8313E"/>
                    </a:solidFill>
                    <a:latin typeface="Russo One" panose="02000503050000020004" pitchFamily="2" charset="0"/>
                  </a:rPr>
                  <a:t>Online Banking API</a:t>
                </a:r>
                <a:endParaRPr lang="en-US" sz="1100" i="1" dirty="0">
                  <a:solidFill>
                    <a:srgbClr val="F8313E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2193400" y="2635202"/>
                <a:ext cx="79220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View Activity</a:t>
                </a:r>
                <a:endParaRPr lang="en-US" sz="7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28" name="Rectángulo redondeado 27"/>
              <p:cNvSpPr/>
              <p:nvPr/>
            </p:nvSpPr>
            <p:spPr>
              <a:xfrm>
                <a:off x="3766035" y="1548075"/>
                <a:ext cx="4740682" cy="2914867"/>
              </a:xfrm>
              <a:prstGeom prst="roundRect">
                <a:avLst>
                  <a:gd name="adj" fmla="val 4887"/>
                </a:avLst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29" name="Recortar rectángulo de esquina del mismo lado 28"/>
              <p:cNvSpPr/>
              <p:nvPr/>
            </p:nvSpPr>
            <p:spPr>
              <a:xfrm>
                <a:off x="3766033" y="1550032"/>
                <a:ext cx="4740683" cy="220018"/>
              </a:xfrm>
              <a:prstGeom prst="snip2SameRect">
                <a:avLst>
                  <a:gd name="adj1" fmla="val 44529"/>
                  <a:gd name="adj2" fmla="val 6404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0" name="CuadroTexto 29"/>
              <p:cNvSpPr txBox="1"/>
              <p:nvPr/>
            </p:nvSpPr>
            <p:spPr>
              <a:xfrm>
                <a:off x="5729852" y="1559000"/>
                <a:ext cx="8130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Russo One" panose="02000503050000020004" pitchFamily="2" charset="0"/>
                  </a:rPr>
                  <a:t>Send Money</a:t>
                </a:r>
                <a:endParaRPr lang="en-US" sz="800" dirty="0">
                  <a:solidFill>
                    <a:schemeClr val="bg1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899" y="1554829"/>
                <a:ext cx="242786" cy="245245"/>
              </a:xfrm>
              <a:prstGeom prst="rect">
                <a:avLst/>
              </a:prstGeom>
            </p:spPr>
          </p:pic>
          <p:grpSp>
            <p:nvGrpSpPr>
              <p:cNvPr id="78" name="Grupo 77"/>
              <p:cNvGrpSpPr/>
              <p:nvPr/>
            </p:nvGrpSpPr>
            <p:grpSpPr>
              <a:xfrm>
                <a:off x="8571928" y="1545791"/>
                <a:ext cx="1408053" cy="2917151"/>
                <a:chOff x="6407941" y="2091411"/>
                <a:chExt cx="1408053" cy="2321045"/>
              </a:xfrm>
            </p:grpSpPr>
            <p:sp>
              <p:nvSpPr>
                <p:cNvPr id="71" name="Rectángulo redondeado 70"/>
                <p:cNvSpPr/>
                <p:nvPr/>
              </p:nvSpPr>
              <p:spPr>
                <a:xfrm>
                  <a:off x="6407941" y="2094298"/>
                  <a:ext cx="1408053" cy="2318158"/>
                </a:xfrm>
                <a:prstGeom prst="roundRect">
                  <a:avLst>
                    <a:gd name="adj" fmla="val 5394"/>
                  </a:avLst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72" name="Recortar rectángulo de esquina del mismo lado 71"/>
                <p:cNvSpPr/>
                <p:nvPr/>
              </p:nvSpPr>
              <p:spPr>
                <a:xfrm>
                  <a:off x="6407941" y="2091411"/>
                  <a:ext cx="1408053" cy="220018"/>
                </a:xfrm>
                <a:prstGeom prst="snip2SameRect">
                  <a:avLst>
                    <a:gd name="adj1" fmla="val 21652"/>
                    <a:gd name="adj2" fmla="val 6404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smtClean="0">
                      <a:latin typeface="Russo One" panose="02000503050000020004" pitchFamily="2" charset="0"/>
                    </a:rPr>
                    <a:t>Help</a:t>
                  </a:r>
                  <a:r>
                    <a:rPr lang="es-VE" sz="700" dirty="0" smtClean="0">
                      <a:latin typeface="Russo One" panose="02000503050000020004" pitchFamily="2" charset="0"/>
                    </a:rPr>
                    <a:t> / Tips</a:t>
                  </a:r>
                  <a:endParaRPr lang="es-VE" sz="800" dirty="0">
                    <a:latin typeface="Russo One" panose="02000503050000020004" pitchFamily="2" charset="0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6417284" y="2342560"/>
                  <a:ext cx="1333499" cy="159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700" dirty="0">
                    <a:latin typeface="Bahnschrift" panose="020B0502040204020203" pitchFamily="34" charset="0"/>
                  </a:endParaRPr>
                </a:p>
              </p:txBody>
            </p:sp>
          </p:grpSp>
          <p:grpSp>
            <p:nvGrpSpPr>
              <p:cNvPr id="74" name="Grupo 73"/>
              <p:cNvGrpSpPr/>
              <p:nvPr/>
            </p:nvGrpSpPr>
            <p:grpSpPr>
              <a:xfrm>
                <a:off x="4478915" y="2188077"/>
                <a:ext cx="3057855" cy="238363"/>
                <a:chOff x="1866569" y="6124575"/>
                <a:chExt cx="3057855" cy="238363"/>
              </a:xfrm>
            </p:grpSpPr>
            <p:sp>
              <p:nvSpPr>
                <p:cNvPr id="75" name="CuadroTexto 74"/>
                <p:cNvSpPr txBox="1"/>
                <p:nvPr/>
              </p:nvSpPr>
              <p:spPr>
                <a:xfrm>
                  <a:off x="1866569" y="6124575"/>
                  <a:ext cx="3057855" cy="23836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latin typeface="Bahnschrift" panose="020B0502040204020203" pitchFamily="34" charset="0"/>
                    </a:rPr>
                    <a:t>MyAccess Checking – xxxxxx – AvailBal   $ 1,545.06</a:t>
                  </a:r>
                  <a:endParaRPr lang="en-US" sz="800" dirty="0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76" name="Triángulo isósceles 75"/>
                <p:cNvSpPr>
                  <a:spLocks noChangeAspect="1"/>
                </p:cNvSpPr>
                <p:nvPr/>
              </p:nvSpPr>
              <p:spPr>
                <a:xfrm>
                  <a:off x="4770084" y="6162677"/>
                  <a:ext cx="64008" cy="6400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Bahnschrift" panose="020B0502040204020203" pitchFamily="34" charset="0"/>
                  </a:endParaRPr>
                </a:p>
              </p:txBody>
            </p:sp>
            <p:sp>
              <p:nvSpPr>
                <p:cNvPr id="77" name="Triángulo isósceles 76"/>
                <p:cNvSpPr>
                  <a:spLocks noChangeAspect="1"/>
                </p:cNvSpPr>
                <p:nvPr/>
              </p:nvSpPr>
              <p:spPr>
                <a:xfrm rot="10800000">
                  <a:off x="4770084" y="6256095"/>
                  <a:ext cx="63008" cy="6300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Bahnschrift" panose="020B0502040204020203" pitchFamily="34" charset="0"/>
                  </a:endParaRPr>
                </a:p>
              </p:txBody>
            </p:sp>
          </p:grpSp>
          <p:sp>
            <p:nvSpPr>
              <p:cNvPr id="79" name="CuadroTexto 78"/>
              <p:cNvSpPr txBox="1"/>
              <p:nvPr/>
            </p:nvSpPr>
            <p:spPr>
              <a:xfrm>
                <a:off x="3775884" y="1879606"/>
                <a:ext cx="39421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Securely send money to other people using their email address or mobile number</a:t>
                </a:r>
                <a:endParaRPr lang="en-US" sz="800" b="1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3834187" y="2193486"/>
                <a:ext cx="6206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From:  </a:t>
                </a:r>
                <a:r>
                  <a:rPr lang="en-US" sz="800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*</a:t>
                </a:r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 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4478915" y="2537855"/>
                <a:ext cx="3061743" cy="23836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Dynamics BofA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838075" y="2574449"/>
                <a:ext cx="6014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To:      </a:t>
                </a:r>
                <a:r>
                  <a:rPr lang="en-US" sz="800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*</a:t>
                </a:r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 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pic>
            <p:nvPicPr>
              <p:cNvPr id="86" name="Imagen 8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8394" y="2586749"/>
                <a:ext cx="145804" cy="145804"/>
              </a:xfrm>
              <a:prstGeom prst="rect">
                <a:avLst/>
              </a:prstGeom>
            </p:spPr>
          </p:pic>
          <p:sp>
            <p:nvSpPr>
              <p:cNvPr id="87" name="Rectángulo 86"/>
              <p:cNvSpPr/>
              <p:nvPr/>
            </p:nvSpPr>
            <p:spPr>
              <a:xfrm>
                <a:off x="7550001" y="2538497"/>
                <a:ext cx="94404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" dirty="0" smtClean="0">
                    <a:solidFill>
                      <a:srgbClr val="0070C0"/>
                    </a:solidFill>
                    <a:latin typeface="Bahnschrift" panose="020B0502040204020203" pitchFamily="34" charset="0"/>
                  </a:rPr>
                  <a:t>Add a email or mobile recipient</a:t>
                </a:r>
                <a:endParaRPr lang="en-US" sz="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8" name="CuadroTexto 87"/>
              <p:cNvSpPr txBox="1"/>
              <p:nvPr/>
            </p:nvSpPr>
            <p:spPr>
              <a:xfrm>
                <a:off x="4478916" y="2895280"/>
                <a:ext cx="3077952" cy="23836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259</a:t>
                </a:r>
                <a:endParaRPr lang="es-VE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3834187" y="2938287"/>
                <a:ext cx="72648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Amount: </a:t>
                </a:r>
                <a:r>
                  <a:rPr lang="en-US" sz="800" dirty="0" smtClean="0">
                    <a:solidFill>
                      <a:srgbClr val="FF0000"/>
                    </a:solidFill>
                    <a:latin typeface="Russo One" panose="02000503050000020004" pitchFamily="2" charset="0"/>
                  </a:rPr>
                  <a:t>*</a:t>
                </a:r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 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4478916" y="3252297"/>
                <a:ext cx="3077952" cy="64698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Money sent to pay the </a:t>
                </a:r>
                <a:r>
                  <a:rPr lang="en-US" sz="800" dirty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invoice  </a:t>
                </a:r>
                <a:r>
                  <a:rPr lang="en-US" sz="8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DDT-15122018-00000001 to Dynamics Inc.</a:t>
                </a:r>
              </a:p>
              <a:p>
                <a:endParaRPr lang="en-US" sz="8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  <a:p>
                <a:endParaRPr lang="en-US" sz="800" dirty="0" smtClean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1" name="CuadroTexto 90"/>
              <p:cNvSpPr txBox="1"/>
              <p:nvPr/>
            </p:nvSpPr>
            <p:spPr>
              <a:xfrm>
                <a:off x="3817742" y="3409387"/>
                <a:ext cx="7232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Message:</a:t>
                </a:r>
              </a:p>
              <a:p>
                <a:r>
                  <a:rPr lang="en-US" sz="800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(Optional) </a:t>
                </a:r>
                <a:endParaRPr lang="en-US" sz="800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357267" y="3854408"/>
                <a:ext cx="3321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ahnschrift" panose="020B0502040204020203" pitchFamily="34" charset="0"/>
                  </a:rPr>
                  <a:t>For your security do not include any personal or account information in this message</a:t>
                </a:r>
                <a:endParaRPr lang="en-US" sz="8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93" name="Rectángulo redondeado 92"/>
              <p:cNvSpPr/>
              <p:nvPr/>
            </p:nvSpPr>
            <p:spPr>
              <a:xfrm>
                <a:off x="5362000" y="4192963"/>
                <a:ext cx="962599" cy="16429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Continue Transfer</a:t>
                </a:r>
                <a:endParaRPr lang="en-US" sz="700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  <p:pic>
            <p:nvPicPr>
              <p:cNvPr id="94" name="Imagen 9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8469" y="1906393"/>
                <a:ext cx="1314970" cy="1400814"/>
              </a:xfrm>
              <a:prstGeom prst="rect">
                <a:avLst/>
              </a:prstGeom>
            </p:spPr>
          </p:pic>
        </p:grpSp>
        <p:sp>
          <p:nvSpPr>
            <p:cNvPr id="54" name="Rectángulo 53"/>
            <p:cNvSpPr/>
            <p:nvPr/>
          </p:nvSpPr>
          <p:spPr>
            <a:xfrm>
              <a:off x="3816373" y="4265201"/>
              <a:ext cx="82747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b="1" dirty="0">
                  <a:solidFill>
                    <a:srgbClr val="FF0000"/>
                  </a:solidFill>
                  <a:latin typeface="Bahnschrift" panose="020B0502040204020203" pitchFamily="34" charset="0"/>
                </a:rPr>
                <a:t>* Required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215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o 59"/>
          <p:cNvGrpSpPr/>
          <p:nvPr/>
        </p:nvGrpSpPr>
        <p:grpSpPr>
          <a:xfrm>
            <a:off x="2144199" y="621622"/>
            <a:ext cx="7900747" cy="3921867"/>
            <a:chOff x="2144199" y="621622"/>
            <a:chExt cx="7900747" cy="3921867"/>
          </a:xfrm>
        </p:grpSpPr>
        <p:sp>
          <p:nvSpPr>
            <p:cNvPr id="2" name="Recortar rectángulo de esquina del mismo lado 1"/>
            <p:cNvSpPr/>
            <p:nvPr/>
          </p:nvSpPr>
          <p:spPr>
            <a:xfrm>
              <a:off x="2144199" y="676889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3314862" y="84508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847" y="708944"/>
              <a:ext cx="340178" cy="36195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597" y="804194"/>
              <a:ext cx="182880" cy="18288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88" y="621622"/>
              <a:ext cx="442744" cy="44274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27" y="810520"/>
              <a:ext cx="221276" cy="21274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57" y="804194"/>
              <a:ext cx="228600" cy="22860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397" y="804194"/>
              <a:ext cx="182880" cy="18288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750" y="759025"/>
              <a:ext cx="228600" cy="228600"/>
            </a:xfrm>
            <a:prstGeom prst="rect">
              <a:avLst/>
            </a:prstGeom>
          </p:spPr>
        </p:pic>
        <p:sp>
          <p:nvSpPr>
            <p:cNvPr id="11" name="Elipse 10"/>
            <p:cNvSpPr>
              <a:spLocks noChangeAspect="1"/>
            </p:cNvSpPr>
            <p:nvPr/>
          </p:nvSpPr>
          <p:spPr>
            <a:xfrm>
              <a:off x="8450008" y="85192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7881542" y="854439"/>
              <a:ext cx="121920" cy="114094"/>
              <a:chOff x="3042321" y="3798258"/>
              <a:chExt cx="121920" cy="114094"/>
            </a:xfrm>
          </p:grpSpPr>
          <p:sp>
            <p:nvSpPr>
              <p:cNvPr id="13" name="Elipse 12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4" name="Elipse 13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4642287" y="746388"/>
              <a:ext cx="2914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Bank of America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144199" y="670112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dirty="0" smtClean="0"/>
                <a:t> </a:t>
              </a:r>
              <a:endParaRPr lang="es-VE" dirty="0"/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17" y="655861"/>
              <a:ext cx="1026964" cy="340864"/>
            </a:xfrm>
            <a:prstGeom prst="rect">
              <a:avLst/>
            </a:prstGeom>
          </p:spPr>
        </p:pic>
        <p:sp>
          <p:nvSpPr>
            <p:cNvPr id="18" name="Rectángulo redondeado 17"/>
            <p:cNvSpPr/>
            <p:nvPr/>
          </p:nvSpPr>
          <p:spPr>
            <a:xfrm>
              <a:off x="2234532" y="1548075"/>
              <a:ext cx="1443581" cy="291486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9" name="Recortar rectángulo de esquina del mismo lado 18"/>
            <p:cNvSpPr/>
            <p:nvPr/>
          </p:nvSpPr>
          <p:spPr>
            <a:xfrm>
              <a:off x="2232120" y="1548076"/>
              <a:ext cx="1445993" cy="220018"/>
            </a:xfrm>
            <a:prstGeom prst="snip2SameRect">
              <a:avLst>
                <a:gd name="adj1" fmla="val 21652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440" y="1232404"/>
              <a:ext cx="1107264" cy="24373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431" y="1545791"/>
              <a:ext cx="242786" cy="245245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>
              <a:off x="2567115" y="1549670"/>
              <a:ext cx="9028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Options Menu</a:t>
              </a:r>
              <a:endParaRPr lang="es-VE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193400" y="1967264"/>
              <a:ext cx="14462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Add a Receipt Phone / Mail 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193400" y="2196091"/>
              <a:ext cx="15824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Modify a Receipt Phone / Mail 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93400" y="2424412"/>
              <a:ext cx="737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7030A0"/>
                  </a:solidFill>
                  <a:latin typeface="Russo One" panose="02000503050000020004" pitchFamily="2" charset="0"/>
                </a:rPr>
                <a:t>Send Money</a:t>
              </a:r>
              <a:endParaRPr lang="en-US" sz="700" dirty="0">
                <a:solidFill>
                  <a:srgbClr val="7030A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517704" y="122483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Online Banking API</a:t>
              </a:r>
              <a:endParaRPr lang="en-US" sz="11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2193400" y="2635202"/>
              <a:ext cx="7922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View Activity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766035" y="1548075"/>
              <a:ext cx="6168540" cy="291486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Recortar rectángulo de esquina del mismo lado 28"/>
            <p:cNvSpPr/>
            <p:nvPr/>
          </p:nvSpPr>
          <p:spPr>
            <a:xfrm>
              <a:off x="3766033" y="1550032"/>
              <a:ext cx="6168542" cy="220018"/>
            </a:xfrm>
            <a:prstGeom prst="snip2SameRect">
              <a:avLst>
                <a:gd name="adj1" fmla="val 44529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6192853" y="156905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Send Money</a:t>
              </a:r>
              <a:endParaRPr lang="en-US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899" y="1554829"/>
              <a:ext cx="242786" cy="245245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5062343" y="2458301"/>
              <a:ext cx="3057855" cy="23836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Bahnschrift" panose="020B0502040204020203" pitchFamily="34" charset="0"/>
                </a:rPr>
                <a:t>MyAccess Checking – 2259</a:t>
              </a:r>
              <a:endParaRPr lang="en-US" sz="800" dirty="0">
                <a:latin typeface="Bahnschrift" panose="020B0502040204020203" pitchFamily="34" charset="0"/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427664" y="2472897"/>
              <a:ext cx="5084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From: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5068504" y="2739901"/>
              <a:ext cx="3061743" cy="23836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>
                  <a:latin typeface="Bahnschrift" panose="020B0502040204020203" pitchFamily="34" charset="0"/>
                </a:rPr>
                <a:t>Dynamics BofA</a:t>
              </a:r>
              <a:endParaRPr lang="es-VE" sz="800" dirty="0">
                <a:latin typeface="Bahnschrift" panose="020B0502040204020203" pitchFamily="34" charset="0"/>
              </a:endParaRP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4427664" y="2748268"/>
              <a:ext cx="3786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To: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072393" y="3004459"/>
              <a:ext cx="3077952" cy="23836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800" dirty="0" smtClean="0">
                  <a:latin typeface="Bahnschrift" panose="020B0502040204020203" pitchFamily="34" charset="0"/>
                </a:rPr>
                <a:t>259</a:t>
              </a:r>
              <a:endParaRPr lang="es-VE" sz="800" dirty="0">
                <a:latin typeface="Bahnschrift" panose="020B0502040204020203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427664" y="3018732"/>
              <a:ext cx="6447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Amount: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5062343" y="3268761"/>
              <a:ext cx="3077952" cy="374571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Bahnschrift" panose="020B0502040204020203" pitchFamily="34" charset="0"/>
                </a:rPr>
                <a:t>Money sent to pay the </a:t>
              </a:r>
              <a:r>
                <a:rPr lang="en-US" sz="800" dirty="0">
                  <a:latin typeface="Bahnschrift" panose="020B0502040204020203" pitchFamily="34" charset="0"/>
                </a:rPr>
                <a:t>invoice  </a:t>
              </a:r>
              <a:r>
                <a:rPr lang="en-US" sz="800" dirty="0" smtClean="0">
                  <a:latin typeface="Bahnschrift" panose="020B0502040204020203" pitchFamily="34" charset="0"/>
                </a:rPr>
                <a:t>DDT-15122018-00000001 to Dynamics Inc.</a:t>
              </a: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4411219" y="3298083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Message:</a:t>
              </a:r>
            </a:p>
            <a:p>
              <a:r>
                <a:rPr lang="en-US" sz="8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(Optional) </a:t>
              </a:r>
              <a:endParaRPr lang="en-US" sz="8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51" name="Rectángulo redondeado 50"/>
            <p:cNvSpPr/>
            <p:nvPr/>
          </p:nvSpPr>
          <p:spPr>
            <a:xfrm>
              <a:off x="5298368" y="4181698"/>
              <a:ext cx="962599" cy="1642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Bahnschrift" panose="020B0502040204020203" pitchFamily="34" charset="0"/>
                </a:rPr>
                <a:t>Make Transfer</a:t>
              </a:r>
              <a:endParaRPr lang="en-US" sz="7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4053302" y="2032889"/>
              <a:ext cx="5809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Bahnschrift" panose="020B0502040204020203" pitchFamily="34" charset="0"/>
                </a:rPr>
                <a:t>Because this recipient is currently enrolled in the email/mobile transfer network as a Bank of America customer, funds will be delivered immediately to the recipient’s account.</a:t>
              </a:r>
              <a:endParaRPr lang="en-US" sz="800" b="1" dirty="0">
                <a:latin typeface="Bahnschrift" panose="020B0502040204020203" pitchFamily="34" charset="0"/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3938020" y="3748724"/>
              <a:ext cx="5924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Bahnschrift" panose="020B0502040204020203" pitchFamily="34" charset="0"/>
                </a:rPr>
                <a:t>Please make sure there are sufficient funds, or you may changed an overdraft fee. Please refer to tour account agreement and applicable fee schedule for details.</a:t>
              </a:r>
              <a:endParaRPr lang="en-US" sz="800" b="1" dirty="0">
                <a:latin typeface="Bahnschrift" panose="020B0502040204020203" pitchFamily="34" charset="0"/>
              </a:endParaRPr>
            </a:p>
          </p:txBody>
        </p:sp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045" y="2095317"/>
              <a:ext cx="203708" cy="203708"/>
            </a:xfrm>
            <a:prstGeom prst="rect">
              <a:avLst/>
            </a:prstGeom>
          </p:spPr>
        </p:pic>
        <p:sp>
          <p:nvSpPr>
            <p:cNvPr id="58" name="Rectángulo redondeado 57"/>
            <p:cNvSpPr/>
            <p:nvPr/>
          </p:nvSpPr>
          <p:spPr>
            <a:xfrm>
              <a:off x="7012549" y="4181698"/>
              <a:ext cx="1060208" cy="164294"/>
            </a:xfrm>
            <a:prstGeom prst="roundRect">
              <a:avLst/>
            </a:prstGeom>
            <a:solidFill>
              <a:srgbClr val="75AB3E"/>
            </a:solidFill>
            <a:ln>
              <a:solidFill>
                <a:srgbClr val="00C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tx1"/>
                  </a:solidFill>
                  <a:latin typeface="Bahnschrift" panose="020B0502040204020203" pitchFamily="34" charset="0"/>
                </a:rPr>
                <a:t>Don’t make Transfer</a:t>
              </a:r>
              <a:endParaRPr lang="en-US" sz="700" dirty="0">
                <a:solidFill>
                  <a:schemeClr val="tx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4096292" y="1774423"/>
              <a:ext cx="7528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latin typeface="Bahnschrift" panose="020B0502040204020203" pitchFamily="34" charset="0"/>
                </a:rPr>
                <a:t>Confirm</a:t>
              </a:r>
              <a:endParaRPr lang="en-US" sz="1000" b="1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8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o 58"/>
          <p:cNvGrpSpPr/>
          <p:nvPr/>
        </p:nvGrpSpPr>
        <p:grpSpPr>
          <a:xfrm>
            <a:off x="696399" y="326347"/>
            <a:ext cx="7900747" cy="3921867"/>
            <a:chOff x="2144199" y="621622"/>
            <a:chExt cx="7900747" cy="3921867"/>
          </a:xfrm>
        </p:grpSpPr>
        <p:sp>
          <p:nvSpPr>
            <p:cNvPr id="58" name="Rectángulo redondeado 57"/>
            <p:cNvSpPr/>
            <p:nvPr/>
          </p:nvSpPr>
          <p:spPr>
            <a:xfrm>
              <a:off x="3834879" y="4017360"/>
              <a:ext cx="6027469" cy="360511"/>
            </a:xfrm>
            <a:prstGeom prst="roundRect">
              <a:avLst/>
            </a:prstGeom>
            <a:solidFill>
              <a:srgbClr val="F3EFEA"/>
            </a:solidFill>
            <a:ln>
              <a:solidFill>
                <a:srgbClr val="E8E5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" name="Recortar rectángulo de esquina del mismo lado 1"/>
            <p:cNvSpPr/>
            <p:nvPr/>
          </p:nvSpPr>
          <p:spPr>
            <a:xfrm>
              <a:off x="2144199" y="676889"/>
              <a:ext cx="7900747" cy="446209"/>
            </a:xfrm>
            <a:prstGeom prst="snip2SameRect">
              <a:avLst>
                <a:gd name="adj1" fmla="val 28408"/>
                <a:gd name="adj2" fmla="val 64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3314862" y="84508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App</a:t>
              </a:r>
              <a:endParaRPr lang="es-VE" sz="14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847" y="708944"/>
              <a:ext cx="340178" cy="36195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597" y="804194"/>
              <a:ext cx="182880" cy="18288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88" y="621622"/>
              <a:ext cx="442744" cy="44274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27" y="810520"/>
              <a:ext cx="221276" cy="21274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57" y="804194"/>
              <a:ext cx="228600" cy="22860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397" y="804194"/>
              <a:ext cx="182880" cy="18288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750" y="759025"/>
              <a:ext cx="228600" cy="228600"/>
            </a:xfrm>
            <a:prstGeom prst="rect">
              <a:avLst/>
            </a:prstGeom>
          </p:spPr>
        </p:pic>
        <p:sp>
          <p:nvSpPr>
            <p:cNvPr id="11" name="Elipse 10"/>
            <p:cNvSpPr>
              <a:spLocks noChangeAspect="1"/>
            </p:cNvSpPr>
            <p:nvPr/>
          </p:nvSpPr>
          <p:spPr>
            <a:xfrm>
              <a:off x="8450008" y="851921"/>
              <a:ext cx="121920" cy="1140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7881542" y="854439"/>
              <a:ext cx="121920" cy="114094"/>
              <a:chOff x="3042321" y="3798258"/>
              <a:chExt cx="121920" cy="114094"/>
            </a:xfrm>
          </p:grpSpPr>
          <p:sp>
            <p:nvSpPr>
              <p:cNvPr id="13" name="Elipse 12"/>
              <p:cNvSpPr>
                <a:spLocks noChangeAspect="1"/>
              </p:cNvSpPr>
              <p:nvPr/>
            </p:nvSpPr>
            <p:spPr>
              <a:xfrm>
                <a:off x="3076583" y="3829049"/>
                <a:ext cx="55417" cy="525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14" name="Elipse 13"/>
              <p:cNvSpPr>
                <a:spLocks noChangeAspect="1"/>
              </p:cNvSpPr>
              <p:nvPr/>
            </p:nvSpPr>
            <p:spPr>
              <a:xfrm>
                <a:off x="3042321" y="3798258"/>
                <a:ext cx="121920" cy="11409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4642287" y="746388"/>
              <a:ext cx="2914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i="1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Pago Seguro Bank of America</a:t>
              </a:r>
              <a:endParaRPr lang="es-VE" sz="1400" i="1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144199" y="670112"/>
              <a:ext cx="7900747" cy="387337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dirty="0" smtClean="0"/>
                <a:t> </a:t>
              </a:r>
              <a:endParaRPr lang="es-VE" dirty="0"/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917" y="655861"/>
              <a:ext cx="1026964" cy="340864"/>
            </a:xfrm>
            <a:prstGeom prst="rect">
              <a:avLst/>
            </a:prstGeom>
          </p:spPr>
        </p:pic>
        <p:sp>
          <p:nvSpPr>
            <p:cNvPr id="18" name="Rectángulo redondeado 17"/>
            <p:cNvSpPr/>
            <p:nvPr/>
          </p:nvSpPr>
          <p:spPr>
            <a:xfrm>
              <a:off x="2234532" y="1548075"/>
              <a:ext cx="1443581" cy="291486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9" name="Recortar rectángulo de esquina del mismo lado 18"/>
            <p:cNvSpPr/>
            <p:nvPr/>
          </p:nvSpPr>
          <p:spPr>
            <a:xfrm>
              <a:off x="2232120" y="1548076"/>
              <a:ext cx="1445993" cy="220018"/>
            </a:xfrm>
            <a:prstGeom prst="snip2SameRect">
              <a:avLst>
                <a:gd name="adj1" fmla="val 21652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440" y="1232404"/>
              <a:ext cx="1107264" cy="24373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431" y="1545791"/>
              <a:ext cx="242786" cy="245245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>
              <a:off x="2567115" y="1549670"/>
              <a:ext cx="9028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Options Menu</a:t>
              </a:r>
              <a:endParaRPr lang="es-VE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193400" y="1967264"/>
              <a:ext cx="14462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Add a Receipt Phone / Mail 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193400" y="2196091"/>
              <a:ext cx="15824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Modify a Receipt Phone / Mail 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93400" y="2424412"/>
              <a:ext cx="737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Send Money</a:t>
              </a:r>
              <a:endParaRPr lang="en-US" sz="700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3517704" y="122483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rgbClr val="F8313E"/>
                  </a:solidFill>
                  <a:latin typeface="Russo One" panose="02000503050000020004" pitchFamily="2" charset="0"/>
                </a:rPr>
                <a:t>Online Banking API</a:t>
              </a:r>
              <a:endParaRPr lang="en-US" sz="1100" i="1" dirty="0">
                <a:solidFill>
                  <a:srgbClr val="F8313E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2193400" y="2635202"/>
              <a:ext cx="7922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smtClean="0">
                  <a:solidFill>
                    <a:srgbClr val="7030A0"/>
                  </a:solidFill>
                  <a:latin typeface="Russo One" panose="02000503050000020004" pitchFamily="2" charset="0"/>
                </a:rPr>
                <a:t>View Activity</a:t>
              </a:r>
              <a:endParaRPr lang="en-US" sz="700" dirty="0">
                <a:solidFill>
                  <a:srgbClr val="7030A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766035" y="1548075"/>
              <a:ext cx="6168540" cy="2914867"/>
            </a:xfrm>
            <a:prstGeom prst="roundRect">
              <a:avLst>
                <a:gd name="adj" fmla="val 4887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9" name="Recortar rectángulo de esquina del mismo lado 28"/>
            <p:cNvSpPr/>
            <p:nvPr/>
          </p:nvSpPr>
          <p:spPr>
            <a:xfrm>
              <a:off x="3766033" y="1550032"/>
              <a:ext cx="6168542" cy="220018"/>
            </a:xfrm>
            <a:prstGeom prst="snip2SameRect">
              <a:avLst>
                <a:gd name="adj1" fmla="val 44529"/>
                <a:gd name="adj2" fmla="val 640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6192853" y="156905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Russo One" panose="02000503050000020004" pitchFamily="2" charset="0"/>
                </a:rPr>
                <a:t>Send Money</a:t>
              </a:r>
              <a:endParaRPr lang="en-US" sz="800" dirty="0">
                <a:solidFill>
                  <a:schemeClr val="bg1"/>
                </a:solidFill>
                <a:latin typeface="Russo One" panose="02000503050000020004" pitchFamily="2" charset="0"/>
              </a:endParaRP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899" y="1554829"/>
              <a:ext cx="242786" cy="245245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3927792" y="2393042"/>
              <a:ext cx="12088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Bahnschrift" panose="020B0502040204020203" pitchFamily="34" charset="0"/>
                </a:rPr>
                <a:t>Transfer Activity</a:t>
              </a:r>
              <a:endParaRPr lang="en-US" sz="900" b="1" dirty="0">
                <a:latin typeface="Bahnschrift" panose="020B0502040204020203" pitchFamily="34" charset="0"/>
              </a:endParaRP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3834880" y="1840360"/>
              <a:ext cx="6027469" cy="33678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Bahnschrift" panose="020B0502040204020203" pitchFamily="34" charset="0"/>
                </a:rPr>
                <a:t>Showing: </a:t>
              </a:r>
              <a:r>
                <a:rPr lang="en-US" sz="800" dirty="0" smtClean="0">
                  <a:solidFill>
                    <a:schemeClr val="tx1"/>
                  </a:solidFill>
                  <a:latin typeface="Bahnschrift" panose="020B0502040204020203" pitchFamily="34" charset="0"/>
                </a:rPr>
                <a:t>All transfers in the last 30 days.</a:t>
              </a:r>
              <a:endParaRPr lang="en-US" sz="800" dirty="0">
                <a:solidFill>
                  <a:schemeClr val="tx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8502952" y="1898579"/>
              <a:ext cx="11416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0070C0"/>
                  </a:solidFill>
                  <a:latin typeface="Bahnschrift" panose="020B0502040204020203" pitchFamily="34" charset="0"/>
                </a:rPr>
                <a:t>Change filter options</a:t>
              </a:r>
              <a:endParaRPr lang="en-US" sz="800" dirty="0">
                <a:solidFill>
                  <a:srgbClr val="0070C0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E9E9E9"/>
                </a:clrFrom>
                <a:clrTo>
                  <a:srgbClr val="E9E9E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99282" y="1938306"/>
              <a:ext cx="138875" cy="138875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4444214" y="2928550"/>
              <a:ext cx="50640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latin typeface="Bahnschrift" panose="020B0502040204020203" pitchFamily="34" charset="0"/>
                </a:rPr>
                <a:t>12/15/2019        Completed        Outgoing Transfer        MyAccess Checking – 2259        </a:t>
              </a:r>
              <a:r>
                <a:rPr lang="es-ES" sz="700" dirty="0">
                  <a:latin typeface="Bahnschrift" panose="020B0502040204020203" pitchFamily="34" charset="0"/>
                </a:rPr>
                <a:t>Dynamics </a:t>
              </a:r>
              <a:r>
                <a:rPr lang="es-ES" sz="700" dirty="0" smtClean="0">
                  <a:latin typeface="Bahnschrift" panose="020B0502040204020203" pitchFamily="34" charset="0"/>
                </a:rPr>
                <a:t>BofA</a:t>
              </a:r>
              <a:r>
                <a:rPr lang="en-US" sz="700" dirty="0" smtClean="0">
                  <a:latin typeface="Bahnschrift" panose="020B0502040204020203" pitchFamily="34" charset="0"/>
                </a:rPr>
                <a:t>        $259.00 </a:t>
              </a:r>
              <a:endParaRPr lang="en-US" sz="700" dirty="0">
                <a:latin typeface="Bahnschrift" panose="020B0502040204020203" pitchFamily="34" charset="0"/>
              </a:endParaRPr>
            </a:p>
          </p:txBody>
        </p:sp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9491" y="2999436"/>
              <a:ext cx="89770" cy="100013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4437411" y="2710706"/>
              <a:ext cx="50640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latin typeface="Bahnschrift" panose="020B0502040204020203" pitchFamily="34" charset="0"/>
                </a:rPr>
                <a:t>Date                 Status               Description                   From / Requested From               To                            Amount</a:t>
              </a:r>
              <a:endParaRPr lang="en-US" sz="700" b="1" dirty="0">
                <a:latin typeface="Bahnschrift" panose="020B0502040204020203" pitchFamily="34" charset="0"/>
              </a:endParaRPr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4444214" y="3117805"/>
              <a:ext cx="50640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latin typeface="Bahnschrift" panose="020B0502040204020203" pitchFamily="34" charset="0"/>
                </a:rPr>
                <a:t>11/15/2019        Completed</a:t>
              </a:r>
              <a:r>
                <a:rPr lang="en-US" sz="700" dirty="0">
                  <a:latin typeface="Bahnschrift" panose="020B0502040204020203" pitchFamily="34" charset="0"/>
                </a:rPr>
                <a:t> </a:t>
              </a:r>
              <a:r>
                <a:rPr lang="en-US" sz="700" dirty="0" smtClean="0">
                  <a:latin typeface="Bahnschrift" panose="020B0502040204020203" pitchFamily="34" charset="0"/>
                </a:rPr>
                <a:t>       Outgoing Transfer        MyAccess </a:t>
              </a:r>
              <a:r>
                <a:rPr lang="en-US" sz="700" dirty="0">
                  <a:latin typeface="Bahnschrift" panose="020B0502040204020203" pitchFamily="34" charset="0"/>
                </a:rPr>
                <a:t>Checking – </a:t>
              </a:r>
              <a:r>
                <a:rPr lang="en-US" sz="700" dirty="0" smtClean="0">
                  <a:latin typeface="Bahnschrift" panose="020B0502040204020203" pitchFamily="34" charset="0"/>
                </a:rPr>
                <a:t>2259        </a:t>
              </a:r>
              <a:r>
                <a:rPr lang="es-ES" sz="700" dirty="0" smtClean="0">
                  <a:latin typeface="Bahnschrift" panose="020B0502040204020203" pitchFamily="34" charset="0"/>
                </a:rPr>
                <a:t>Dynamics </a:t>
              </a:r>
              <a:r>
                <a:rPr lang="es-ES" sz="700" dirty="0">
                  <a:latin typeface="Bahnschrift" panose="020B0502040204020203" pitchFamily="34" charset="0"/>
                </a:rPr>
                <a:t>BofA</a:t>
              </a:r>
              <a:r>
                <a:rPr lang="en-US" sz="700" dirty="0">
                  <a:latin typeface="Bahnschrift" panose="020B0502040204020203" pitchFamily="34" charset="0"/>
                </a:rPr>
                <a:t> </a:t>
              </a:r>
              <a:r>
                <a:rPr lang="en-US" sz="700" dirty="0" smtClean="0">
                  <a:latin typeface="Bahnschrift" panose="020B0502040204020203" pitchFamily="34" charset="0"/>
                </a:rPr>
                <a:t>        $184.00 </a:t>
              </a:r>
              <a:endParaRPr lang="en-US" sz="700" dirty="0">
                <a:latin typeface="Bahnschrift" panose="020B0502040204020203" pitchFamily="34" charset="0"/>
              </a:endParaRPr>
            </a:p>
          </p:txBody>
        </p: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9491" y="3188691"/>
              <a:ext cx="89770" cy="100013"/>
            </a:xfrm>
            <a:prstGeom prst="rect">
              <a:avLst/>
            </a:prstGeom>
          </p:spPr>
        </p:pic>
        <p:sp>
          <p:nvSpPr>
            <p:cNvPr id="55" name="CuadroTexto 54"/>
            <p:cNvSpPr txBox="1"/>
            <p:nvPr/>
          </p:nvSpPr>
          <p:spPr>
            <a:xfrm>
              <a:off x="4444214" y="3311676"/>
              <a:ext cx="50640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latin typeface="Bahnschrift" panose="020B0502040204020203" pitchFamily="34" charset="0"/>
                </a:rPr>
                <a:t>11/15/2019        Canceled          Outgoing Transfer        MyAccess </a:t>
              </a:r>
              <a:r>
                <a:rPr lang="en-US" sz="700" dirty="0">
                  <a:latin typeface="Bahnschrift" panose="020B0502040204020203" pitchFamily="34" charset="0"/>
                </a:rPr>
                <a:t>Checking – </a:t>
              </a:r>
              <a:r>
                <a:rPr lang="en-US" sz="700" dirty="0" smtClean="0">
                  <a:latin typeface="Bahnschrift" panose="020B0502040204020203" pitchFamily="34" charset="0"/>
                </a:rPr>
                <a:t>2259        </a:t>
              </a:r>
              <a:r>
                <a:rPr lang="es-ES" sz="700" dirty="0" smtClean="0">
                  <a:latin typeface="Bahnschrift" panose="020B0502040204020203" pitchFamily="34" charset="0"/>
                </a:rPr>
                <a:t>Dynamics </a:t>
              </a:r>
              <a:r>
                <a:rPr lang="es-ES" sz="700" dirty="0">
                  <a:latin typeface="Bahnschrift" panose="020B0502040204020203" pitchFamily="34" charset="0"/>
                </a:rPr>
                <a:t>BofA</a:t>
              </a:r>
              <a:r>
                <a:rPr lang="en-US" sz="700" dirty="0">
                  <a:latin typeface="Bahnschrift" panose="020B0502040204020203" pitchFamily="34" charset="0"/>
                </a:rPr>
                <a:t> </a:t>
              </a:r>
              <a:r>
                <a:rPr lang="en-US" sz="700" dirty="0" smtClean="0">
                  <a:latin typeface="Bahnschrift" panose="020B0502040204020203" pitchFamily="34" charset="0"/>
                </a:rPr>
                <a:t>        $134.00  </a:t>
              </a:r>
              <a:endParaRPr lang="en-US" sz="700" dirty="0">
                <a:latin typeface="Bahnschrift" panose="020B0502040204020203" pitchFamily="34" charset="0"/>
              </a:endParaRPr>
            </a:p>
          </p:txBody>
        </p: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9491" y="3382562"/>
              <a:ext cx="89770" cy="100013"/>
            </a:xfrm>
            <a:prstGeom prst="rect">
              <a:avLst/>
            </a:prstGeom>
          </p:spPr>
        </p:pic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21581" y="4017360"/>
              <a:ext cx="5729650" cy="351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30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575374" y="486395"/>
            <a:ext cx="4136578" cy="3073597"/>
            <a:chOff x="575374" y="486395"/>
            <a:chExt cx="4136578" cy="3073597"/>
          </a:xfrm>
        </p:grpSpPr>
        <p:grpSp>
          <p:nvGrpSpPr>
            <p:cNvPr id="9" name="Grupo 8"/>
            <p:cNvGrpSpPr/>
            <p:nvPr/>
          </p:nvGrpSpPr>
          <p:grpSpPr>
            <a:xfrm>
              <a:off x="2945356" y="2230279"/>
              <a:ext cx="1766596" cy="1329713"/>
              <a:chOff x="575387" y="357572"/>
              <a:chExt cx="1766596" cy="1329713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87" y="357572"/>
                <a:ext cx="1766596" cy="917712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983" y="1046583"/>
                <a:ext cx="1281404" cy="640702"/>
              </a:xfrm>
              <a:prstGeom prst="rect">
                <a:avLst/>
              </a:prstGeom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575374" y="2389147"/>
              <a:ext cx="2435294" cy="1147464"/>
              <a:chOff x="2708984" y="531067"/>
              <a:chExt cx="2435294" cy="1147464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3273" y="531067"/>
                <a:ext cx="1281404" cy="57072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8984" y="1101790"/>
                <a:ext cx="609601" cy="576741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8585" y="1101789"/>
                <a:ext cx="609601" cy="57674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5076" y="1101789"/>
                <a:ext cx="609601" cy="576741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677" y="1101789"/>
                <a:ext cx="609601" cy="576741"/>
              </a:xfrm>
              <a:prstGeom prst="rect">
                <a:avLst/>
              </a:prstGeom>
            </p:spPr>
          </p:pic>
        </p:grpSp>
        <p:grpSp>
          <p:nvGrpSpPr>
            <p:cNvPr id="21" name="Grupo 20"/>
            <p:cNvGrpSpPr/>
            <p:nvPr/>
          </p:nvGrpSpPr>
          <p:grpSpPr>
            <a:xfrm>
              <a:off x="1960973" y="486395"/>
              <a:ext cx="1609535" cy="1911731"/>
              <a:chOff x="1960973" y="486395"/>
              <a:chExt cx="1609535" cy="1911731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388" y="486395"/>
                <a:ext cx="1240969" cy="641584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0974" y="1179597"/>
                <a:ext cx="653134" cy="557646"/>
              </a:xfrm>
              <a:prstGeom prst="rect">
                <a:avLst/>
              </a:prstGeom>
            </p:spPr>
          </p:pic>
          <p:grpSp>
            <p:nvGrpSpPr>
              <p:cNvPr id="15" name="Grupo 14"/>
              <p:cNvGrpSpPr/>
              <p:nvPr/>
            </p:nvGrpSpPr>
            <p:grpSpPr>
              <a:xfrm>
                <a:off x="1960973" y="1840480"/>
                <a:ext cx="653134" cy="557646"/>
                <a:chOff x="2068277" y="5093823"/>
                <a:chExt cx="982834" cy="823286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8277" y="5093823"/>
                  <a:ext cx="982834" cy="518454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8277" y="5612277"/>
                  <a:ext cx="982834" cy="304832"/>
                </a:xfrm>
                <a:prstGeom prst="rect">
                  <a:avLst/>
                </a:prstGeom>
              </p:spPr>
            </p:pic>
          </p:grpSp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651" y="1147323"/>
                <a:ext cx="940857" cy="577032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865" y="1857569"/>
                <a:ext cx="772896" cy="486580"/>
              </a:xfrm>
              <a:prstGeom prst="rect">
                <a:avLst/>
              </a:prstGeom>
            </p:spPr>
          </p:pic>
        </p:grpSp>
      </p:grpSp>
      <p:grpSp>
        <p:nvGrpSpPr>
          <p:cNvPr id="30" name="Grupo 29"/>
          <p:cNvGrpSpPr/>
          <p:nvPr/>
        </p:nvGrpSpPr>
        <p:grpSpPr>
          <a:xfrm>
            <a:off x="5892817" y="486395"/>
            <a:ext cx="3131619" cy="2228304"/>
            <a:chOff x="5612898" y="3239641"/>
            <a:chExt cx="3131619" cy="2228304"/>
          </a:xfrm>
        </p:grpSpPr>
        <p:grpSp>
          <p:nvGrpSpPr>
            <p:cNvPr id="28" name="Grupo 27"/>
            <p:cNvGrpSpPr/>
            <p:nvPr/>
          </p:nvGrpSpPr>
          <p:grpSpPr>
            <a:xfrm>
              <a:off x="5612898" y="3239641"/>
              <a:ext cx="3131619" cy="2228304"/>
              <a:chOff x="6881862" y="1631287"/>
              <a:chExt cx="3131619" cy="2228304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0199" y="1631287"/>
                <a:ext cx="1517543" cy="730488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1862" y="2450869"/>
                <a:ext cx="1554674" cy="794882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4457" y="2450979"/>
                <a:ext cx="1499024" cy="609597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729" y="3365331"/>
                <a:ext cx="1232210" cy="494260"/>
              </a:xfrm>
              <a:prstGeom prst="rect">
                <a:avLst/>
              </a:prstGeom>
            </p:spPr>
          </p:pic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493" y="5060912"/>
              <a:ext cx="1499024" cy="319805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4909901" y="3370419"/>
            <a:ext cx="2629884" cy="2679159"/>
            <a:chOff x="6453323" y="3019453"/>
            <a:chExt cx="2629884" cy="2679159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044" y="3019453"/>
              <a:ext cx="1375134" cy="716308"/>
            </a:xfrm>
            <a:prstGeom prst="rect">
              <a:avLst/>
            </a:prstGeom>
          </p:spPr>
        </p:pic>
        <p:grpSp>
          <p:nvGrpSpPr>
            <p:cNvPr id="44" name="Grupo 43"/>
            <p:cNvGrpSpPr/>
            <p:nvPr/>
          </p:nvGrpSpPr>
          <p:grpSpPr>
            <a:xfrm>
              <a:off x="6453323" y="5247280"/>
              <a:ext cx="2629884" cy="451332"/>
              <a:chOff x="6461418" y="5497156"/>
              <a:chExt cx="2629884" cy="451332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418" y="5547254"/>
                <a:ext cx="924902" cy="371362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9614" y="5559587"/>
                <a:ext cx="961688" cy="371362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4972" y="5497156"/>
                <a:ext cx="451332" cy="451332"/>
              </a:xfrm>
              <a:prstGeom prst="rect">
                <a:avLst/>
              </a:prstGeom>
            </p:spPr>
          </p:pic>
        </p:grpSp>
        <p:grpSp>
          <p:nvGrpSpPr>
            <p:cNvPr id="43" name="Grupo 42"/>
            <p:cNvGrpSpPr/>
            <p:nvPr/>
          </p:nvGrpSpPr>
          <p:grpSpPr>
            <a:xfrm>
              <a:off x="6581242" y="3741399"/>
              <a:ext cx="2350738" cy="1515337"/>
              <a:chOff x="3243724" y="3917837"/>
              <a:chExt cx="2350738" cy="1515337"/>
            </a:xfrm>
          </p:grpSpPr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549" y="4460500"/>
                <a:ext cx="555828" cy="555828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6116" y="4451040"/>
                <a:ext cx="555829" cy="551785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5180" y="4959369"/>
                <a:ext cx="537930" cy="466240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6530" y="4959369"/>
                <a:ext cx="537932" cy="464349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3130" y="4960166"/>
                <a:ext cx="537932" cy="473008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3724" y="4962701"/>
                <a:ext cx="537932" cy="461017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500" y="3917837"/>
                <a:ext cx="568494" cy="565742"/>
              </a:xfrm>
              <a:prstGeom prst="rect">
                <a:avLst/>
              </a:prstGeom>
            </p:spPr>
          </p:pic>
        </p:grpSp>
      </p:grpSp>
      <p:pic>
        <p:nvPicPr>
          <p:cNvPr id="53" name="Imagen 5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70" y="5244291"/>
            <a:ext cx="2327235" cy="932574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82" y="4922685"/>
            <a:ext cx="892643" cy="868187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09" y="4058513"/>
            <a:ext cx="1076932" cy="431550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83" y="3986268"/>
            <a:ext cx="554494" cy="546082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11" y="3494908"/>
            <a:ext cx="1091186" cy="987554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126" y="3494908"/>
            <a:ext cx="1100330" cy="9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9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ortar rectángulo de esquina del mismo lado 4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CuadroTexto 5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4" name="Elipse 13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9" name="Rectángulo redondeado 18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0" name="Recortar rectángulo de esquina del mismo lado 19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0" name="Recortar rectángulo de esquina del mismo lado 29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0" name="CuadroTexto 49"/>
          <p:cNvSpPr txBox="1"/>
          <p:nvPr/>
        </p:nvSpPr>
        <p:spPr>
          <a:xfrm>
            <a:off x="6186443" y="2435944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Add Wire Recipient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3935496" y="2720057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Individual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6276373" y="2722498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57" name="Elipse 56"/>
          <p:cNvSpPr>
            <a:spLocks noChangeAspect="1"/>
          </p:cNvSpPr>
          <p:nvPr/>
        </p:nvSpPr>
        <p:spPr>
          <a:xfrm>
            <a:off x="6212394" y="2800586"/>
            <a:ext cx="40045" cy="37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8" name="Elipse 57"/>
          <p:cNvSpPr>
            <a:spLocks noChangeAspect="1"/>
          </p:cNvSpPr>
          <p:nvPr/>
        </p:nvSpPr>
        <p:spPr>
          <a:xfrm>
            <a:off x="6188272" y="2778824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9" name="Elipse 58"/>
          <p:cNvSpPr>
            <a:spLocks noChangeAspect="1"/>
          </p:cNvSpPr>
          <p:nvPr/>
        </p:nvSpPr>
        <p:spPr>
          <a:xfrm>
            <a:off x="3867511" y="2778169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0" name="CuadroTexto 59"/>
          <p:cNvSpPr txBox="1"/>
          <p:nvPr/>
        </p:nvSpPr>
        <p:spPr>
          <a:xfrm>
            <a:off x="3758681" y="3352725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4960339" y="3357450"/>
            <a:ext cx="196433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7090557" y="4497851"/>
            <a:ext cx="18982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 Number: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7233419" y="4661245"/>
            <a:ext cx="1667712" cy="184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7240860" y="5008828"/>
            <a:ext cx="16602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101750" y="4839280"/>
            <a:ext cx="2284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Confirm e-Mail Address or Mobile Number: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2804948" y="5154678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  <a:latin typeface="Bahnschrift" panose="020B0502040204020203" pitchFamily="34" charset="0"/>
              </a:rPr>
              <a:t>* Required Field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3758681" y="3630997"/>
            <a:ext cx="1008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4960339" y="3635722"/>
            <a:ext cx="196433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Dynamics-Chase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3758681" y="3903295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1: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4960338" y="3908020"/>
            <a:ext cx="196433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2515 </a:t>
            </a:r>
            <a:r>
              <a:rPr lang="es-ES" sz="800" dirty="0">
                <a:solidFill>
                  <a:srgbClr val="2187C9"/>
                </a:solidFill>
                <a:latin typeface="Bahnschrift" panose="020B0502040204020203" pitchFamily="34" charset="0"/>
              </a:rPr>
              <a:t>Ponce de León Blvd, Coral Gables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3758286" y="4170868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2: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959944" y="4175593"/>
            <a:ext cx="19647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758286" y="4442790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428705" y="4440404"/>
            <a:ext cx="85665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Miami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5374010" y="4440404"/>
            <a:ext cx="662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6066825" y="4447891"/>
            <a:ext cx="85665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Florida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6803046" y="4447891"/>
            <a:ext cx="120436" cy="2079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ángulo isósceles 81"/>
          <p:cNvSpPr/>
          <p:nvPr/>
        </p:nvSpPr>
        <p:spPr>
          <a:xfrm rot="10800000">
            <a:off x="6833498" y="4517231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/>
          <p:cNvSpPr txBox="1"/>
          <p:nvPr/>
        </p:nvSpPr>
        <p:spPr>
          <a:xfrm>
            <a:off x="3746250" y="4700781"/>
            <a:ext cx="1070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Province (Outside US):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4959943" y="4734527"/>
            <a:ext cx="196124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3758286" y="5021264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     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9944" y="5025989"/>
            <a:ext cx="196124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VE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United States of America (USA)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87" name="Rectángulo 86"/>
          <p:cNvSpPr/>
          <p:nvPr/>
        </p:nvSpPr>
        <p:spPr>
          <a:xfrm>
            <a:off x="6803046" y="5028650"/>
            <a:ext cx="120436" cy="2079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ángulo isósceles 87"/>
          <p:cNvSpPr/>
          <p:nvPr/>
        </p:nvSpPr>
        <p:spPr>
          <a:xfrm rot="10800000">
            <a:off x="6833498" y="5097990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ipse 88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0" name="Rectángulo redondeado 89"/>
          <p:cNvSpPr/>
          <p:nvPr/>
        </p:nvSpPr>
        <p:spPr>
          <a:xfrm>
            <a:off x="3746250" y="3034414"/>
            <a:ext cx="328955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1" name="Recortar rectángulo de esquina del mismo lado 90"/>
          <p:cNvSpPr/>
          <p:nvPr/>
        </p:nvSpPr>
        <p:spPr>
          <a:xfrm>
            <a:off x="3753480" y="3036261"/>
            <a:ext cx="3282330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2" name="CuadroTexto 91"/>
          <p:cNvSpPr txBox="1"/>
          <p:nvPr/>
        </p:nvSpPr>
        <p:spPr>
          <a:xfrm>
            <a:off x="4909726" y="3044081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Business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7096821" y="3034414"/>
            <a:ext cx="271494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4" name="Recortar rectángulo de esquina del mismo lado 93"/>
          <p:cNvSpPr/>
          <p:nvPr/>
        </p:nvSpPr>
        <p:spPr>
          <a:xfrm>
            <a:off x="7101750" y="3041616"/>
            <a:ext cx="2710020" cy="214663"/>
          </a:xfrm>
          <a:prstGeom prst="snip2SameRect">
            <a:avLst>
              <a:gd name="adj1" fmla="val 33490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5" name="CuadroTexto 94"/>
          <p:cNvSpPr txBox="1"/>
          <p:nvPr/>
        </p:nvSpPr>
        <p:spPr>
          <a:xfrm>
            <a:off x="8138764" y="3383503"/>
            <a:ext cx="159102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187C9"/>
                </a:solidFill>
                <a:latin typeface="Bahnschrift" panose="020B0502040204020203" pitchFamily="34" charset="0"/>
              </a:rPr>
              <a:t>BOFAUS3N </a:t>
            </a:r>
            <a:r>
              <a:rPr lang="es-ES" sz="6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– Bank of America (USA)</a:t>
            </a:r>
            <a:endParaRPr lang="es-VE" sz="6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96" name="CuadroTexto 95"/>
          <p:cNvSpPr txBox="1"/>
          <p:nvPr/>
        </p:nvSpPr>
        <p:spPr>
          <a:xfrm>
            <a:off x="7068732" y="3372764"/>
            <a:ext cx="10700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ABA/SWIFT Code: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9604320" y="3384466"/>
            <a:ext cx="120436" cy="183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ángulo isósceles 97"/>
          <p:cNvSpPr/>
          <p:nvPr/>
        </p:nvSpPr>
        <p:spPr>
          <a:xfrm rot="10800000">
            <a:off x="9634773" y="3449589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adroTexto 98"/>
          <p:cNvSpPr txBox="1"/>
          <p:nvPr/>
        </p:nvSpPr>
        <p:spPr>
          <a:xfrm>
            <a:off x="7075651" y="3573534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00" name="CuadroTexto 99"/>
          <p:cNvSpPr txBox="1"/>
          <p:nvPr/>
        </p:nvSpPr>
        <p:spPr>
          <a:xfrm>
            <a:off x="8140001" y="3565160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01" name="CuadroTexto 100"/>
          <p:cNvSpPr txBox="1"/>
          <p:nvPr/>
        </p:nvSpPr>
        <p:spPr>
          <a:xfrm>
            <a:off x="7075651" y="3742882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8135172" y="3738907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7081639" y="3936684"/>
            <a:ext cx="788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Address: 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8134767" y="3915557"/>
            <a:ext cx="158998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2308 Ponce de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León </a:t>
            </a:r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Blvd, Coral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Gables</a:t>
            </a:r>
            <a:endParaRPr lang="es-ES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7095991" y="4121939"/>
            <a:ext cx="7665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ZIP Code: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8134768" y="4123161"/>
            <a:ext cx="43586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33134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8134767" y="4330765"/>
            <a:ext cx="47770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Florida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CuadroTexto 107"/>
          <p:cNvSpPr txBox="1"/>
          <p:nvPr/>
        </p:nvSpPr>
        <p:spPr>
          <a:xfrm>
            <a:off x="7090557" y="4313693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8524848" y="4122317"/>
            <a:ext cx="5357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10" name="CuadroTexto 109"/>
          <p:cNvSpPr txBox="1"/>
          <p:nvPr/>
        </p:nvSpPr>
        <p:spPr>
          <a:xfrm>
            <a:off x="9021235" y="4117757"/>
            <a:ext cx="70350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Miami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13" name="Rectángulo 112"/>
          <p:cNvSpPr/>
          <p:nvPr/>
        </p:nvSpPr>
        <p:spPr>
          <a:xfrm>
            <a:off x="8513082" y="4334443"/>
            <a:ext cx="99387" cy="1763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114" name="Triángulo isósceles 113"/>
          <p:cNvSpPr>
            <a:spLocks noChangeAspect="1"/>
          </p:cNvSpPr>
          <p:nvPr/>
        </p:nvSpPr>
        <p:spPr>
          <a:xfrm rot="10800000">
            <a:off x="8536577" y="4403482"/>
            <a:ext cx="49965" cy="447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117" name="CuadroTexto 116"/>
          <p:cNvSpPr txBox="1"/>
          <p:nvPr/>
        </p:nvSpPr>
        <p:spPr>
          <a:xfrm>
            <a:off x="9251362" y="4326158"/>
            <a:ext cx="47770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USA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118" name="Rectángulo 117"/>
          <p:cNvSpPr/>
          <p:nvPr/>
        </p:nvSpPr>
        <p:spPr>
          <a:xfrm>
            <a:off x="9629677" y="4329836"/>
            <a:ext cx="99387" cy="1763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119" name="Triángulo isósceles 118"/>
          <p:cNvSpPr>
            <a:spLocks noChangeAspect="1"/>
          </p:cNvSpPr>
          <p:nvPr/>
        </p:nvSpPr>
        <p:spPr>
          <a:xfrm rot="10800000">
            <a:off x="9653172" y="4398875"/>
            <a:ext cx="49965" cy="447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120" name="CuadroTexto 119"/>
          <p:cNvSpPr txBox="1"/>
          <p:nvPr/>
        </p:nvSpPr>
        <p:spPr>
          <a:xfrm>
            <a:off x="8570627" y="4316674"/>
            <a:ext cx="6639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9309481" y="5007187"/>
            <a:ext cx="419583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Next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3" name="CuadroTexto 122"/>
          <p:cNvSpPr txBox="1"/>
          <p:nvPr/>
        </p:nvSpPr>
        <p:spPr>
          <a:xfrm>
            <a:off x="7846053" y="3054475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Bank &amp; Account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9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186443" y="2435944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Add Wire Recipient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935496" y="2720057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Individual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6276373" y="2722498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2" name="Elipse 31"/>
          <p:cNvSpPr>
            <a:spLocks noChangeAspect="1"/>
          </p:cNvSpPr>
          <p:nvPr/>
        </p:nvSpPr>
        <p:spPr>
          <a:xfrm>
            <a:off x="6212394" y="2800586"/>
            <a:ext cx="40045" cy="37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" name="Elipse 32"/>
          <p:cNvSpPr>
            <a:spLocks noChangeAspect="1"/>
          </p:cNvSpPr>
          <p:nvPr/>
        </p:nvSpPr>
        <p:spPr>
          <a:xfrm>
            <a:off x="6188272" y="2778824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3867511" y="2778169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0070C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3758681" y="3352725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960339" y="3357450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0557" y="4497851"/>
            <a:ext cx="18105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 Number: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45883" y="4665965"/>
            <a:ext cx="117339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3758681" y="3630997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960339" y="3635722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Dynamics-Chase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758681" y="3903295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1: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4960338" y="3908020"/>
            <a:ext cx="19643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2515 </a:t>
            </a:r>
            <a:r>
              <a:rPr lang="es-ES" sz="8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Ponce de León Blvd, Coral Gables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4959944" y="4175593"/>
            <a:ext cx="19647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798562" y="4224138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468981" y="4221752"/>
            <a:ext cx="85665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Miami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414286" y="4221752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107101" y="4229239"/>
            <a:ext cx="85665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Florida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4959943" y="4734527"/>
            <a:ext cx="196124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3814347" y="4497773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    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016005" y="4502498"/>
            <a:ext cx="196124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United States of America (USA)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0" name="Elipse 59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1" name="Rectángulo redondeado 60"/>
          <p:cNvSpPr/>
          <p:nvPr/>
        </p:nvSpPr>
        <p:spPr>
          <a:xfrm>
            <a:off x="3746250" y="3034414"/>
            <a:ext cx="3289559" cy="180486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2" name="Recortar rectángulo de esquina del mismo lado 61"/>
          <p:cNvSpPr/>
          <p:nvPr/>
        </p:nvSpPr>
        <p:spPr>
          <a:xfrm>
            <a:off x="3753480" y="3036261"/>
            <a:ext cx="3282330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3" name="CuadroTexto 62"/>
          <p:cNvSpPr txBox="1"/>
          <p:nvPr/>
        </p:nvSpPr>
        <p:spPr>
          <a:xfrm>
            <a:off x="4909726" y="3044081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Business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7096821" y="3034414"/>
            <a:ext cx="271494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5" name="Recortar rectángulo de esquina del mismo lado 64"/>
          <p:cNvSpPr/>
          <p:nvPr/>
        </p:nvSpPr>
        <p:spPr>
          <a:xfrm>
            <a:off x="7101750" y="3041616"/>
            <a:ext cx="2710020" cy="214663"/>
          </a:xfrm>
          <a:prstGeom prst="snip2SameRect">
            <a:avLst>
              <a:gd name="adj1" fmla="val 33490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CuadroTexto 69"/>
          <p:cNvSpPr txBox="1"/>
          <p:nvPr/>
        </p:nvSpPr>
        <p:spPr>
          <a:xfrm>
            <a:off x="7151543" y="3354022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215893" y="3345648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7151543" y="3523370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211064" y="3519395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101750" y="3824364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Address: 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154878" y="3803237"/>
            <a:ext cx="158998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2308 Ponce de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León </a:t>
            </a:r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Blvd, Coral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Gables</a:t>
            </a:r>
            <a:endParaRPr lang="es-ES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7116102" y="4009619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ZIP Code: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8154879" y="4010841"/>
            <a:ext cx="43586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33134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8154878" y="4218445"/>
            <a:ext cx="47770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Florida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7110668" y="4201373"/>
            <a:ext cx="5629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8544959" y="4009997"/>
            <a:ext cx="463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9041346" y="4005437"/>
            <a:ext cx="70350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Miami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9271473" y="4213838"/>
            <a:ext cx="47770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USA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8590738" y="4204354"/>
            <a:ext cx="6190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8" name="Rectángulo redondeado 87"/>
          <p:cNvSpPr/>
          <p:nvPr/>
        </p:nvSpPr>
        <p:spPr>
          <a:xfrm>
            <a:off x="9309481" y="5007187"/>
            <a:ext cx="419583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7846053" y="3054475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Bank &amp; Account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75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202121" y="2447213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Modify Wire Recipient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935496" y="2720057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Individual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6276373" y="2722498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2" name="Elipse 31"/>
          <p:cNvSpPr>
            <a:spLocks noChangeAspect="1"/>
          </p:cNvSpPr>
          <p:nvPr/>
        </p:nvSpPr>
        <p:spPr>
          <a:xfrm>
            <a:off x="6212394" y="2800586"/>
            <a:ext cx="40045" cy="37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" name="Elipse 32"/>
          <p:cNvSpPr>
            <a:spLocks noChangeAspect="1"/>
          </p:cNvSpPr>
          <p:nvPr/>
        </p:nvSpPr>
        <p:spPr>
          <a:xfrm>
            <a:off x="6188272" y="2778824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3867511" y="2778169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5" name="CuadroTexto 34"/>
          <p:cNvSpPr txBox="1"/>
          <p:nvPr/>
        </p:nvSpPr>
        <p:spPr>
          <a:xfrm>
            <a:off x="3758681" y="3352725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960339" y="3357450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0557" y="4497851"/>
            <a:ext cx="18982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 Number: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7233419" y="4661245"/>
            <a:ext cx="1667712" cy="184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7240860" y="5008828"/>
            <a:ext cx="16602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7101750" y="4839280"/>
            <a:ext cx="2284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Confirm e-Mail Address or Mobile Number: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2804948" y="5154678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  <a:latin typeface="Bahnschrift" panose="020B0502040204020203" pitchFamily="34" charset="0"/>
              </a:rPr>
              <a:t>* Required Field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3758681" y="3630997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960339" y="3635722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Dynamics-Chase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3758681" y="3903295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1: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4960338" y="3908020"/>
            <a:ext cx="196433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2515 </a:t>
            </a:r>
            <a:r>
              <a:rPr lang="es-ES" sz="800" dirty="0">
                <a:solidFill>
                  <a:srgbClr val="2187C9"/>
                </a:solidFill>
                <a:latin typeface="Bahnschrift" panose="020B0502040204020203" pitchFamily="34" charset="0"/>
              </a:rPr>
              <a:t>Ponce de León Blvd, Coral Gables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3758286" y="4170868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2: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4959944" y="4175593"/>
            <a:ext cx="19647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758286" y="4442790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428705" y="4440404"/>
            <a:ext cx="85665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Miami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374010" y="4440404"/>
            <a:ext cx="662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066825" y="4447891"/>
            <a:ext cx="85665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Florida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6803046" y="4447891"/>
            <a:ext cx="120436" cy="2079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ángulo isósceles 52"/>
          <p:cNvSpPr/>
          <p:nvPr/>
        </p:nvSpPr>
        <p:spPr>
          <a:xfrm rot="10800000">
            <a:off x="6833498" y="4517231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adroTexto 53"/>
          <p:cNvSpPr txBox="1"/>
          <p:nvPr/>
        </p:nvSpPr>
        <p:spPr>
          <a:xfrm>
            <a:off x="3746250" y="4700781"/>
            <a:ext cx="1070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Province (Outside US):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4959943" y="4734527"/>
            <a:ext cx="196124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3758286" y="5021264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         </a:t>
            </a:r>
            <a:r>
              <a:rPr lang="en-US" sz="800" dirty="0" smtClean="0">
                <a:solidFill>
                  <a:srgbClr val="ED3031"/>
                </a:solidFill>
                <a:latin typeface="Russo One" panose="02000503050000020004" pitchFamily="2" charset="0"/>
              </a:rPr>
              <a:t>*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4959944" y="5025989"/>
            <a:ext cx="196124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VE" sz="8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United States of America (USA)</a:t>
            </a:r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6803046" y="5028650"/>
            <a:ext cx="120436" cy="2079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ángulo isósceles 58"/>
          <p:cNvSpPr/>
          <p:nvPr/>
        </p:nvSpPr>
        <p:spPr>
          <a:xfrm rot="10800000">
            <a:off x="6833498" y="5097990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1" name="Rectángulo redondeado 60"/>
          <p:cNvSpPr/>
          <p:nvPr/>
        </p:nvSpPr>
        <p:spPr>
          <a:xfrm>
            <a:off x="3746250" y="3034414"/>
            <a:ext cx="328955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2" name="Recortar rectángulo de esquina del mismo lado 61"/>
          <p:cNvSpPr/>
          <p:nvPr/>
        </p:nvSpPr>
        <p:spPr>
          <a:xfrm>
            <a:off x="3753480" y="3036261"/>
            <a:ext cx="3282330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3" name="CuadroTexto 62"/>
          <p:cNvSpPr txBox="1"/>
          <p:nvPr/>
        </p:nvSpPr>
        <p:spPr>
          <a:xfrm>
            <a:off x="4909726" y="3044081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Business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7096821" y="3034414"/>
            <a:ext cx="271494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5" name="Recortar rectángulo de esquina del mismo lado 64"/>
          <p:cNvSpPr/>
          <p:nvPr/>
        </p:nvSpPr>
        <p:spPr>
          <a:xfrm>
            <a:off x="7101750" y="3041616"/>
            <a:ext cx="2710020" cy="214663"/>
          </a:xfrm>
          <a:prstGeom prst="snip2SameRect">
            <a:avLst>
              <a:gd name="adj1" fmla="val 33490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6" name="CuadroTexto 65"/>
          <p:cNvSpPr txBox="1"/>
          <p:nvPr/>
        </p:nvSpPr>
        <p:spPr>
          <a:xfrm>
            <a:off x="8138764" y="3383503"/>
            <a:ext cx="159102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187C9"/>
                </a:solidFill>
                <a:latin typeface="Bahnschrift" panose="020B0502040204020203" pitchFamily="34" charset="0"/>
              </a:rPr>
              <a:t>BOFAUS3N </a:t>
            </a:r>
            <a:r>
              <a:rPr lang="es-ES" sz="600" dirty="0" smtClean="0">
                <a:solidFill>
                  <a:srgbClr val="2187C9"/>
                </a:solidFill>
                <a:latin typeface="Bahnschrift" panose="020B0502040204020203" pitchFamily="34" charset="0"/>
              </a:rPr>
              <a:t>– Bank of America (USA)</a:t>
            </a:r>
            <a:endParaRPr lang="es-VE" sz="6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068732" y="3372764"/>
            <a:ext cx="10700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ABA/SWIFT Code: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9604320" y="3384466"/>
            <a:ext cx="120436" cy="183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ángulo isósceles 68"/>
          <p:cNvSpPr/>
          <p:nvPr/>
        </p:nvSpPr>
        <p:spPr>
          <a:xfrm rot="10800000">
            <a:off x="9634773" y="3449589"/>
            <a:ext cx="59530" cy="7143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adroTexto 69"/>
          <p:cNvSpPr txBox="1"/>
          <p:nvPr/>
        </p:nvSpPr>
        <p:spPr>
          <a:xfrm>
            <a:off x="7075651" y="3573534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140001" y="3565160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7075651" y="3742882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135172" y="3738907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081639" y="3936684"/>
            <a:ext cx="788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Address: 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134767" y="3915557"/>
            <a:ext cx="158998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2308 Ponce de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León </a:t>
            </a:r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Blvd, Coral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Gables</a:t>
            </a:r>
            <a:endParaRPr lang="es-ES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7095991" y="4121939"/>
            <a:ext cx="7665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ZIP Code: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8134768" y="4123161"/>
            <a:ext cx="43586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33134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8134767" y="4330765"/>
            <a:ext cx="47770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Florida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7090557" y="4313693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8524848" y="4122317"/>
            <a:ext cx="5357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9021235" y="4117757"/>
            <a:ext cx="70350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Miami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82" name="Rectángulo 81"/>
          <p:cNvSpPr/>
          <p:nvPr/>
        </p:nvSpPr>
        <p:spPr>
          <a:xfrm>
            <a:off x="8513082" y="4334443"/>
            <a:ext cx="99387" cy="1763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83" name="Triángulo isósceles 82"/>
          <p:cNvSpPr>
            <a:spLocks noChangeAspect="1"/>
          </p:cNvSpPr>
          <p:nvPr/>
        </p:nvSpPr>
        <p:spPr>
          <a:xfrm rot="10800000">
            <a:off x="8536577" y="4403482"/>
            <a:ext cx="49965" cy="447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84" name="CuadroTexto 83"/>
          <p:cNvSpPr txBox="1"/>
          <p:nvPr/>
        </p:nvSpPr>
        <p:spPr>
          <a:xfrm>
            <a:off x="9251362" y="4326158"/>
            <a:ext cx="47770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USA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9629677" y="4329836"/>
            <a:ext cx="99387" cy="1763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86" name="Triángulo isósceles 85"/>
          <p:cNvSpPr>
            <a:spLocks noChangeAspect="1"/>
          </p:cNvSpPr>
          <p:nvPr/>
        </p:nvSpPr>
        <p:spPr>
          <a:xfrm rot="10800000">
            <a:off x="9653172" y="4398875"/>
            <a:ext cx="49965" cy="4478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sz="700"/>
          </a:p>
        </p:txBody>
      </p:sp>
      <p:sp>
        <p:nvSpPr>
          <p:cNvPr id="87" name="CuadroTexto 86"/>
          <p:cNvSpPr txBox="1"/>
          <p:nvPr/>
        </p:nvSpPr>
        <p:spPr>
          <a:xfrm>
            <a:off x="8570627" y="4316674"/>
            <a:ext cx="6639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</a:t>
            </a:r>
            <a:r>
              <a:rPr lang="en-US" sz="7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88" name="Rectángulo redondeado 87"/>
          <p:cNvSpPr/>
          <p:nvPr/>
        </p:nvSpPr>
        <p:spPr>
          <a:xfrm>
            <a:off x="9309481" y="5007187"/>
            <a:ext cx="419583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Next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7846053" y="3054475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Bank &amp; Account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95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186443" y="2435944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Add Wire Recipient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935496" y="2720057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Individual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6276373" y="2722498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32" name="Elipse 31"/>
          <p:cNvSpPr>
            <a:spLocks noChangeAspect="1"/>
          </p:cNvSpPr>
          <p:nvPr/>
        </p:nvSpPr>
        <p:spPr>
          <a:xfrm>
            <a:off x="6212394" y="2800586"/>
            <a:ext cx="40045" cy="37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3" name="Elipse 32"/>
          <p:cNvSpPr>
            <a:spLocks noChangeAspect="1"/>
          </p:cNvSpPr>
          <p:nvPr/>
        </p:nvSpPr>
        <p:spPr>
          <a:xfrm>
            <a:off x="6188272" y="2778824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3867511" y="2778169"/>
            <a:ext cx="88101" cy="80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0070C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3758681" y="3352725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960339" y="3357450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0557" y="4497851"/>
            <a:ext cx="18105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 Number: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045883" y="4665965"/>
            <a:ext cx="117339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C00000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3758681" y="3630997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4960339" y="3635722"/>
            <a:ext cx="196433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Dynamics-Chase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3758681" y="3903295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 # 1: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960338" y="3908020"/>
            <a:ext cx="19643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2515 </a:t>
            </a:r>
            <a:r>
              <a:rPr lang="es-ES" sz="8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Ponce de León Blvd, Coral Gables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4959944" y="4175593"/>
            <a:ext cx="19647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798562" y="4224138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4468981" y="4221752"/>
            <a:ext cx="85665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Miami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5414286" y="4221752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107101" y="4229239"/>
            <a:ext cx="85665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Florida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4959943" y="4734527"/>
            <a:ext cx="196124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3814347" y="4497773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        </a:t>
            </a:r>
            <a:endParaRPr lang="en-US" sz="8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5016005" y="4502498"/>
            <a:ext cx="196124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8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United States of America (USA)</a:t>
            </a:r>
            <a:endParaRPr lang="es-VE" sz="8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2" name="Elipse 51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3" name="Rectángulo redondeado 52"/>
          <p:cNvSpPr/>
          <p:nvPr/>
        </p:nvSpPr>
        <p:spPr>
          <a:xfrm>
            <a:off x="3746250" y="3034414"/>
            <a:ext cx="3289559" cy="180486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4" name="Recortar rectángulo de esquina del mismo lado 53"/>
          <p:cNvSpPr/>
          <p:nvPr/>
        </p:nvSpPr>
        <p:spPr>
          <a:xfrm>
            <a:off x="3753480" y="3036261"/>
            <a:ext cx="3282330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5" name="CuadroTexto 54"/>
          <p:cNvSpPr txBox="1"/>
          <p:nvPr/>
        </p:nvSpPr>
        <p:spPr>
          <a:xfrm>
            <a:off x="4909726" y="3044081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Business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7096821" y="3034414"/>
            <a:ext cx="2714949" cy="225992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Recortar rectángulo de esquina del mismo lado 56"/>
          <p:cNvSpPr/>
          <p:nvPr/>
        </p:nvSpPr>
        <p:spPr>
          <a:xfrm>
            <a:off x="7101750" y="3041616"/>
            <a:ext cx="2710020" cy="214663"/>
          </a:xfrm>
          <a:prstGeom prst="snip2SameRect">
            <a:avLst>
              <a:gd name="adj1" fmla="val 33490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8" name="CuadroTexto 57"/>
          <p:cNvSpPr txBox="1"/>
          <p:nvPr/>
        </p:nvSpPr>
        <p:spPr>
          <a:xfrm>
            <a:off x="7151543" y="3354022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8215893" y="3345648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151543" y="3523370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8211064" y="3519395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7101750" y="3824364"/>
            <a:ext cx="716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Address: 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154878" y="3803237"/>
            <a:ext cx="158998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2308 Ponce de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León </a:t>
            </a:r>
            <a:r>
              <a:rPr lang="es-ES" sz="600" dirty="0">
                <a:solidFill>
                  <a:srgbClr val="2290CF"/>
                </a:solidFill>
                <a:latin typeface="Bahnschrift" panose="020B0502040204020203" pitchFamily="34" charset="0"/>
              </a:rPr>
              <a:t>Blvd, Coral </a:t>
            </a:r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Gables</a:t>
            </a:r>
            <a:endParaRPr lang="es-ES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7116102" y="4009619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ZIP Code: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8154879" y="4010841"/>
            <a:ext cx="43586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33134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8154878" y="4218445"/>
            <a:ext cx="47770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Florida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110668" y="4201373"/>
            <a:ext cx="5629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State: 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8544959" y="4009997"/>
            <a:ext cx="463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City: 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9041346" y="4005437"/>
            <a:ext cx="70350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Miami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9271473" y="4213838"/>
            <a:ext cx="47770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USA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590738" y="4204354"/>
            <a:ext cx="6190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Country:  </a:t>
            </a:r>
            <a:endParaRPr lang="en-US" sz="7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72" name="Rectángulo redondeado 71"/>
          <p:cNvSpPr/>
          <p:nvPr/>
        </p:nvSpPr>
        <p:spPr>
          <a:xfrm>
            <a:off x="9309481" y="5007187"/>
            <a:ext cx="419583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7846053" y="3054475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Bank &amp; Account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7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186443" y="2435944"/>
            <a:ext cx="1024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Send Money to…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768040" y="4592066"/>
            <a:ext cx="89319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endParaRPr lang="en-US" sz="6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454262" y="4592066"/>
            <a:ext cx="196433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3960023" y="4847804"/>
            <a:ext cx="18105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Mobile: 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5509332" y="4845563"/>
            <a:ext cx="117339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3768040" y="4719968"/>
            <a:ext cx="7409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endParaRPr lang="en-US" sz="6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454503" y="4704392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Dynamics-Chase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1" name="Elipse 50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5" name="Rectángulo redondeado 54"/>
          <p:cNvSpPr/>
          <p:nvPr/>
        </p:nvSpPr>
        <p:spPr>
          <a:xfrm>
            <a:off x="7133635" y="3268441"/>
            <a:ext cx="2652516" cy="180486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6" name="Recortar rectángulo de esquina del mismo lado 55"/>
          <p:cNvSpPr/>
          <p:nvPr/>
        </p:nvSpPr>
        <p:spPr>
          <a:xfrm>
            <a:off x="7138562" y="3275643"/>
            <a:ext cx="2647587" cy="214663"/>
          </a:xfrm>
          <a:prstGeom prst="snip2SameRect">
            <a:avLst>
              <a:gd name="adj1" fmla="val 26835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CuadroTexto 56"/>
          <p:cNvSpPr txBox="1"/>
          <p:nvPr/>
        </p:nvSpPr>
        <p:spPr>
          <a:xfrm>
            <a:off x="5482969" y="4604925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412592" y="4594731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482969" y="4710987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6222976" y="4699711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2290CF"/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rgbClr val="2290CF"/>
              </a:solidFill>
              <a:latin typeface="Bahnschrift" panose="020B0502040204020203" pitchFamily="34" charset="0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7882866" y="3288502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Bank &amp; Account Data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5413467" y="2847678"/>
            <a:ext cx="3393416" cy="238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Bahnschrift" panose="020B0502040204020203" pitchFamily="34" charset="0"/>
              </a:rPr>
              <a:t>MyAccess Checking – xxxxxx </a:t>
            </a:r>
            <a:r>
              <a:rPr lang="en-US" sz="800" dirty="0" smtClean="0">
                <a:latin typeface="Bahnschrift" panose="020B0502040204020203" pitchFamily="34" charset="0"/>
              </a:rPr>
              <a:t>– AvailBal   $ 1,545.06</a:t>
            </a:r>
            <a:endParaRPr lang="en-US" sz="800" dirty="0">
              <a:latin typeface="Bahnschrift" panose="020B0502040204020203" pitchFamily="34" charset="0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338423" y="2863371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From:  </a:t>
            </a:r>
            <a:r>
              <a:rPr lang="en-US" sz="8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r>
              <a:rPr lang="en-US" sz="8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 </a:t>
            </a:r>
            <a:endParaRPr lang="en-US" sz="8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77" name="Triángulo isósceles 76"/>
          <p:cNvSpPr/>
          <p:nvPr/>
        </p:nvSpPr>
        <p:spPr>
          <a:xfrm>
            <a:off x="8711816" y="2907088"/>
            <a:ext cx="45719" cy="457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ángulo isósceles 77"/>
          <p:cNvSpPr/>
          <p:nvPr/>
        </p:nvSpPr>
        <p:spPr>
          <a:xfrm rot="10800000">
            <a:off x="8711815" y="2976913"/>
            <a:ext cx="45719" cy="457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adroTexto 81"/>
          <p:cNvSpPr txBox="1"/>
          <p:nvPr/>
        </p:nvSpPr>
        <p:spPr>
          <a:xfrm>
            <a:off x="4025387" y="3582311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Dynamics-Chase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4989589" y="4409620"/>
            <a:ext cx="19647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VE" sz="800" dirty="0">
              <a:solidFill>
                <a:srgbClr val="2187C9"/>
              </a:solidFill>
              <a:latin typeface="Bahnschrift" panose="020B0502040204020203" pitchFamily="34" charset="0"/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5001013" y="3580997"/>
            <a:ext cx="12219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259690" y="3591289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4032773" y="3741943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American-</a:t>
            </a:r>
            <a:r>
              <a:rPr lang="es-ES" sz="6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Elect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5006365" y="3740381"/>
            <a:ext cx="12219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American Electric Power,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265042" y="3750673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ABBYGB2LINS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4033484" y="3902938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Young-</a:t>
            </a:r>
            <a:r>
              <a:rPr lang="es-ES" sz="6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MDSupp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CuadroTexto 107"/>
          <p:cNvSpPr txBox="1"/>
          <p:nvPr/>
        </p:nvSpPr>
        <p:spPr>
          <a:xfrm>
            <a:off x="5006365" y="3901637"/>
            <a:ext cx="124493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Young’s Medical Suppliers,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6265042" y="3911929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0" name="CuadroTexto 109"/>
          <p:cNvSpPr txBox="1"/>
          <p:nvPr/>
        </p:nvSpPr>
        <p:spPr>
          <a:xfrm>
            <a:off x="4041249" y="4061532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Monica’s-BofA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5001071" y="4057298"/>
            <a:ext cx="12219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Monica’s Wholesales,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2" name="CuadroTexto 111"/>
          <p:cNvSpPr txBox="1"/>
          <p:nvPr/>
        </p:nvSpPr>
        <p:spPr>
          <a:xfrm>
            <a:off x="6266531" y="4064018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4033486" y="4215803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Godham-BofA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5002560" y="4209892"/>
            <a:ext cx="12219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GodHam,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5" name="CuadroTexto 114"/>
          <p:cNvSpPr txBox="1"/>
          <p:nvPr/>
        </p:nvSpPr>
        <p:spPr>
          <a:xfrm>
            <a:off x="6272519" y="4221502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6" name="CuadroTexto 115"/>
          <p:cNvSpPr txBox="1"/>
          <p:nvPr/>
        </p:nvSpPr>
        <p:spPr>
          <a:xfrm>
            <a:off x="4033485" y="4374661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Lenovo-</a:t>
            </a:r>
            <a:r>
              <a:rPr lang="es-ES" sz="6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Abbey</a:t>
            </a:r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 Bnk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5004426" y="4371485"/>
            <a:ext cx="12219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28" name="Rectángulo 127"/>
          <p:cNvSpPr/>
          <p:nvPr/>
        </p:nvSpPr>
        <p:spPr>
          <a:xfrm>
            <a:off x="6997818" y="3497507"/>
            <a:ext cx="59782" cy="1566274"/>
          </a:xfrm>
          <a:custGeom>
            <a:avLst/>
            <a:gdLst>
              <a:gd name="connsiteX0" fmla="*/ 0 w 64917"/>
              <a:gd name="connsiteY0" fmla="*/ 0 h 1557299"/>
              <a:gd name="connsiteX1" fmla="*/ 64917 w 64917"/>
              <a:gd name="connsiteY1" fmla="*/ 0 h 1557299"/>
              <a:gd name="connsiteX2" fmla="*/ 64917 w 64917"/>
              <a:gd name="connsiteY2" fmla="*/ 1557299 h 1557299"/>
              <a:gd name="connsiteX3" fmla="*/ 0 w 64917"/>
              <a:gd name="connsiteY3" fmla="*/ 1557299 h 1557299"/>
              <a:gd name="connsiteX4" fmla="*/ 0 w 64917"/>
              <a:gd name="connsiteY4" fmla="*/ 0 h 1557299"/>
              <a:gd name="connsiteX0" fmla="*/ 0 w 64917"/>
              <a:gd name="connsiteY0" fmla="*/ 0 h 1557299"/>
              <a:gd name="connsiteX1" fmla="*/ 64917 w 64917"/>
              <a:gd name="connsiteY1" fmla="*/ 0 h 1557299"/>
              <a:gd name="connsiteX2" fmla="*/ 64917 w 64917"/>
              <a:gd name="connsiteY2" fmla="*/ 1533486 h 1557299"/>
              <a:gd name="connsiteX3" fmla="*/ 0 w 64917"/>
              <a:gd name="connsiteY3" fmla="*/ 1557299 h 1557299"/>
              <a:gd name="connsiteX4" fmla="*/ 0 w 64917"/>
              <a:gd name="connsiteY4" fmla="*/ 0 h 1557299"/>
              <a:gd name="connsiteX0" fmla="*/ 0 w 64917"/>
              <a:gd name="connsiteY0" fmla="*/ 0 h 1573968"/>
              <a:gd name="connsiteX1" fmla="*/ 64917 w 64917"/>
              <a:gd name="connsiteY1" fmla="*/ 0 h 1573968"/>
              <a:gd name="connsiteX2" fmla="*/ 64917 w 64917"/>
              <a:gd name="connsiteY2" fmla="*/ 1533486 h 1573968"/>
              <a:gd name="connsiteX3" fmla="*/ 2381 w 64917"/>
              <a:gd name="connsiteY3" fmla="*/ 1573968 h 1573968"/>
              <a:gd name="connsiteX4" fmla="*/ 0 w 64917"/>
              <a:gd name="connsiteY4" fmla="*/ 0 h 1573968"/>
              <a:gd name="connsiteX0" fmla="*/ 0 w 67299"/>
              <a:gd name="connsiteY0" fmla="*/ 0 h 1573968"/>
              <a:gd name="connsiteX1" fmla="*/ 64917 w 67299"/>
              <a:gd name="connsiteY1" fmla="*/ 0 h 1573968"/>
              <a:gd name="connsiteX2" fmla="*/ 67299 w 67299"/>
              <a:gd name="connsiteY2" fmla="*/ 1524093 h 1573968"/>
              <a:gd name="connsiteX3" fmla="*/ 2381 w 67299"/>
              <a:gd name="connsiteY3" fmla="*/ 1573968 h 1573968"/>
              <a:gd name="connsiteX4" fmla="*/ 0 w 67299"/>
              <a:gd name="connsiteY4" fmla="*/ 0 h 1573968"/>
              <a:gd name="connsiteX0" fmla="*/ 0 w 67299"/>
              <a:gd name="connsiteY0" fmla="*/ 0 h 1564454"/>
              <a:gd name="connsiteX1" fmla="*/ 64917 w 67299"/>
              <a:gd name="connsiteY1" fmla="*/ 0 h 1564454"/>
              <a:gd name="connsiteX2" fmla="*/ 67299 w 67299"/>
              <a:gd name="connsiteY2" fmla="*/ 1524093 h 1564454"/>
              <a:gd name="connsiteX3" fmla="*/ 2381 w 67299"/>
              <a:gd name="connsiteY3" fmla="*/ 1564454 h 1564454"/>
              <a:gd name="connsiteX4" fmla="*/ 0 w 67299"/>
              <a:gd name="connsiteY4" fmla="*/ 0 h 156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99" h="1564454">
                <a:moveTo>
                  <a:pt x="0" y="0"/>
                </a:moveTo>
                <a:lnTo>
                  <a:pt x="64917" y="0"/>
                </a:lnTo>
                <a:lnTo>
                  <a:pt x="67299" y="1524093"/>
                </a:lnTo>
                <a:lnTo>
                  <a:pt x="2381" y="1564454"/>
                </a:lnTo>
                <a:cubicBezTo>
                  <a:pt x="1587" y="1039798"/>
                  <a:pt x="794" y="524656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 redondeado 92"/>
          <p:cNvSpPr/>
          <p:nvPr/>
        </p:nvSpPr>
        <p:spPr>
          <a:xfrm>
            <a:off x="3775895" y="3268441"/>
            <a:ext cx="3289559" cy="1804866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4" name="Recortar rectángulo de esquina del mismo lado 93"/>
          <p:cNvSpPr/>
          <p:nvPr/>
        </p:nvSpPr>
        <p:spPr>
          <a:xfrm>
            <a:off x="3783125" y="3270288"/>
            <a:ext cx="3282330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5" name="CuadroTexto 94"/>
          <p:cNvSpPr txBox="1"/>
          <p:nvPr/>
        </p:nvSpPr>
        <p:spPr>
          <a:xfrm>
            <a:off x="4858572" y="3282363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Select a Recipient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29" name="Triángulo isósceles 128"/>
          <p:cNvSpPr/>
          <p:nvPr/>
        </p:nvSpPr>
        <p:spPr>
          <a:xfrm flipH="1">
            <a:off x="7013993" y="3531935"/>
            <a:ext cx="27432" cy="274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ángulo isósceles 129"/>
          <p:cNvSpPr/>
          <p:nvPr/>
        </p:nvSpPr>
        <p:spPr>
          <a:xfrm rot="10800000">
            <a:off x="7013993" y="4989045"/>
            <a:ext cx="27432" cy="274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ángulo 130"/>
          <p:cNvSpPr/>
          <p:nvPr/>
        </p:nvSpPr>
        <p:spPr>
          <a:xfrm>
            <a:off x="3907237" y="4441926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ángulo 131"/>
          <p:cNvSpPr/>
          <p:nvPr/>
        </p:nvSpPr>
        <p:spPr>
          <a:xfrm>
            <a:off x="3907238" y="3809537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ángulo 132"/>
          <p:cNvSpPr/>
          <p:nvPr/>
        </p:nvSpPr>
        <p:spPr>
          <a:xfrm>
            <a:off x="3909249" y="3965620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ángulo 133"/>
          <p:cNvSpPr/>
          <p:nvPr/>
        </p:nvSpPr>
        <p:spPr>
          <a:xfrm>
            <a:off x="3909490" y="4125304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3907237" y="4280680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ángulo 135"/>
          <p:cNvSpPr/>
          <p:nvPr/>
        </p:nvSpPr>
        <p:spPr>
          <a:xfrm>
            <a:off x="3905789" y="3639393"/>
            <a:ext cx="63611" cy="66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rgbClr val="0070C0"/>
                </a:solidFill>
              </a:rPr>
              <a:t>X</a:t>
            </a:r>
            <a:endParaRPr lang="en-US" sz="500" dirty="0">
              <a:solidFill>
                <a:srgbClr val="0070C0"/>
              </a:solidFill>
            </a:endParaRPr>
          </a:p>
        </p:txBody>
      </p:sp>
      <p:sp>
        <p:nvSpPr>
          <p:cNvPr id="147" name="CuadroTexto 146"/>
          <p:cNvSpPr txBox="1"/>
          <p:nvPr/>
        </p:nvSpPr>
        <p:spPr>
          <a:xfrm>
            <a:off x="6267994" y="4382286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ABBYGB2LINS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49" name="Conector recto 148"/>
          <p:cNvCxnSpPr/>
          <p:nvPr/>
        </p:nvCxnSpPr>
        <p:spPr>
          <a:xfrm>
            <a:off x="3837678" y="4599326"/>
            <a:ext cx="3108960" cy="13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50"/>
          <p:cNvSpPr txBox="1"/>
          <p:nvPr/>
        </p:nvSpPr>
        <p:spPr>
          <a:xfrm>
            <a:off x="7183759" y="3553204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From: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52" name="Rectángulo 151"/>
          <p:cNvSpPr/>
          <p:nvPr/>
        </p:nvSpPr>
        <p:spPr>
          <a:xfrm>
            <a:off x="7781521" y="3550431"/>
            <a:ext cx="119135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  <a:latin typeface="Bahnschrift" panose="020B0502040204020203" pitchFamily="34" charset="0"/>
              </a:rPr>
              <a:t>MyAccess Checking – xxxxxx</a:t>
            </a:r>
            <a:endParaRPr lang="en-US" sz="600" dirty="0">
              <a:solidFill>
                <a:srgbClr val="0070C0"/>
              </a:solidFill>
            </a:endParaRPr>
          </a:p>
        </p:txBody>
      </p:sp>
      <p:sp>
        <p:nvSpPr>
          <p:cNvPr id="153" name="CuadroTexto 152"/>
          <p:cNvSpPr txBox="1"/>
          <p:nvPr/>
        </p:nvSpPr>
        <p:spPr>
          <a:xfrm>
            <a:off x="7183759" y="3679834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To: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54" name="Rectángulo 153"/>
          <p:cNvSpPr/>
          <p:nvPr/>
        </p:nvSpPr>
        <p:spPr>
          <a:xfrm>
            <a:off x="7781521" y="3677061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Dynamics-Chase-</a:t>
            </a:r>
            <a:r>
              <a:rPr lang="es-VE" sz="600" dirty="0">
                <a:solidFill>
                  <a:srgbClr val="0070C0"/>
                </a:solidFill>
                <a:latin typeface="Bahnschrift" panose="020B0502040204020203" pitchFamily="34" charset="0"/>
              </a:rPr>
              <a:t>BOFAUS3N</a:t>
            </a:r>
          </a:p>
          <a:p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55" name="CuadroTexto 154"/>
          <p:cNvSpPr txBox="1"/>
          <p:nvPr/>
        </p:nvSpPr>
        <p:spPr>
          <a:xfrm>
            <a:off x="7202170" y="3945764"/>
            <a:ext cx="84029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Amount:    </a:t>
            </a:r>
            <a:r>
              <a:rPr lang="en-US" sz="6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56" name="Rectángulo 155"/>
          <p:cNvSpPr/>
          <p:nvPr/>
        </p:nvSpPr>
        <p:spPr>
          <a:xfrm>
            <a:off x="8042465" y="3965620"/>
            <a:ext cx="982473" cy="12068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1500,00</a:t>
            </a:r>
            <a:endParaRPr lang="en-US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57" name="Rectángulo 156"/>
          <p:cNvSpPr/>
          <p:nvPr/>
        </p:nvSpPr>
        <p:spPr>
          <a:xfrm>
            <a:off x="8987005" y="3932893"/>
            <a:ext cx="82586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U.S.  Dollars (US$)</a:t>
            </a:r>
            <a:endParaRPr lang="es-VE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58" name="Rectángulo 157"/>
          <p:cNvSpPr/>
          <p:nvPr/>
        </p:nvSpPr>
        <p:spPr>
          <a:xfrm>
            <a:off x="8042465" y="4166597"/>
            <a:ext cx="982473" cy="12068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12/19/2019</a:t>
            </a:r>
            <a:endParaRPr lang="en-US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59" name="Rectángulo 158"/>
          <p:cNvSpPr/>
          <p:nvPr/>
        </p:nvSpPr>
        <p:spPr>
          <a:xfrm>
            <a:off x="8042465" y="4332438"/>
            <a:ext cx="1449198" cy="22297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rgbClr val="0070C0"/>
                </a:solidFill>
                <a:latin typeface="Bahnschrift" panose="020B0502040204020203" pitchFamily="34" charset="0"/>
              </a:rPr>
              <a:t>Money sent to pay the invoice  DDT-15122018-00000001 to Dynamics Inc</a:t>
            </a:r>
            <a:r>
              <a:rPr lang="en-U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. </a:t>
            </a:r>
            <a:endParaRPr lang="en-US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60" name="CuadroTexto 159"/>
          <p:cNvSpPr txBox="1"/>
          <p:nvPr/>
        </p:nvSpPr>
        <p:spPr>
          <a:xfrm>
            <a:off x="7196382" y="4147772"/>
            <a:ext cx="7184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Date:    </a:t>
            </a:r>
            <a:r>
              <a:rPr lang="en-US" sz="600" dirty="0" smtClean="0">
                <a:solidFill>
                  <a:srgbClr val="FF0000"/>
                </a:solidFill>
                <a:latin typeface="Russo One" panose="02000503050000020004" pitchFamily="2" charset="0"/>
              </a:rPr>
              <a:t>*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pic>
        <p:nvPicPr>
          <p:cNvPr id="161" name="Imagen 1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2475" y="4162065"/>
            <a:ext cx="140160" cy="140160"/>
          </a:xfrm>
          <a:prstGeom prst="rect">
            <a:avLst/>
          </a:prstGeom>
        </p:spPr>
      </p:pic>
      <p:sp>
        <p:nvSpPr>
          <p:cNvPr id="163" name="Rectángulo 162"/>
          <p:cNvSpPr/>
          <p:nvPr/>
        </p:nvSpPr>
        <p:spPr>
          <a:xfrm>
            <a:off x="8042465" y="4608261"/>
            <a:ext cx="1449198" cy="1837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64" name="Rectángulo 163"/>
          <p:cNvSpPr/>
          <p:nvPr/>
        </p:nvSpPr>
        <p:spPr>
          <a:xfrm>
            <a:off x="8039475" y="4833589"/>
            <a:ext cx="1452188" cy="1837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Invoice  DDT-15122018-00000001</a:t>
            </a:r>
            <a:endParaRPr lang="en-US" sz="6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65" name="CuadroTexto 164"/>
          <p:cNvSpPr txBox="1"/>
          <p:nvPr/>
        </p:nvSpPr>
        <p:spPr>
          <a:xfrm>
            <a:off x="7197012" y="4332572"/>
            <a:ext cx="84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Message to Recipient: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66" name="CuadroTexto 165"/>
          <p:cNvSpPr txBox="1"/>
          <p:nvPr/>
        </p:nvSpPr>
        <p:spPr>
          <a:xfrm>
            <a:off x="7186516" y="456166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Instructions for</a:t>
            </a:r>
          </a:p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Recipient’s Bank: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67" name="CuadroTexto 166"/>
          <p:cNvSpPr txBox="1"/>
          <p:nvPr/>
        </p:nvSpPr>
        <p:spPr>
          <a:xfrm>
            <a:off x="7196382" y="4828499"/>
            <a:ext cx="4603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Memo: 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9439600" y="4323280"/>
            <a:ext cx="4038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Max. 140 </a:t>
            </a:r>
            <a:r>
              <a:rPr lang="es-ES" sz="4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Char</a:t>
            </a:r>
            <a:endParaRPr lang="es-VE" sz="4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69" name="Rectángulo 168"/>
          <p:cNvSpPr/>
          <p:nvPr/>
        </p:nvSpPr>
        <p:spPr>
          <a:xfrm>
            <a:off x="9446124" y="4599326"/>
            <a:ext cx="4038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Max. 100 </a:t>
            </a:r>
            <a:r>
              <a:rPr lang="es-ES" sz="4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Char</a:t>
            </a:r>
            <a:endParaRPr lang="es-VE" sz="4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9444130" y="4819936"/>
            <a:ext cx="4038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" dirty="0" smtClean="0">
                <a:solidFill>
                  <a:srgbClr val="0070C0"/>
                </a:solidFill>
                <a:latin typeface="Bahnschrift" panose="020B0502040204020203" pitchFamily="34" charset="0"/>
              </a:rPr>
              <a:t>Max. 100 </a:t>
            </a:r>
            <a:r>
              <a:rPr lang="es-ES" sz="400" dirty="0" err="1" smtClean="0">
                <a:solidFill>
                  <a:srgbClr val="0070C0"/>
                </a:solidFill>
                <a:latin typeface="Bahnschrift" panose="020B0502040204020203" pitchFamily="34" charset="0"/>
              </a:rPr>
              <a:t>Char</a:t>
            </a:r>
            <a:endParaRPr lang="es-VE" sz="4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171" name="Rectángulo 170"/>
          <p:cNvSpPr/>
          <p:nvPr/>
        </p:nvSpPr>
        <p:spPr>
          <a:xfrm>
            <a:off x="3758681" y="5127636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>
                <a:solidFill>
                  <a:srgbClr val="FF0000"/>
                </a:solidFill>
                <a:latin typeface="Bahnschrift" panose="020B0502040204020203" pitchFamily="34" charset="0"/>
              </a:rPr>
              <a:t>* Required Field</a:t>
            </a:r>
          </a:p>
        </p:txBody>
      </p:sp>
      <p:sp>
        <p:nvSpPr>
          <p:cNvPr id="172" name="Rectángulo redondeado 171"/>
          <p:cNvSpPr/>
          <p:nvPr/>
        </p:nvSpPr>
        <p:spPr>
          <a:xfrm>
            <a:off x="9199496" y="5139850"/>
            <a:ext cx="482667" cy="164294"/>
          </a:xfrm>
          <a:prstGeom prst="roundRect">
            <a:avLst/>
          </a:prstGeom>
          <a:solidFill>
            <a:srgbClr val="00C100"/>
          </a:solidFill>
          <a:ln>
            <a:solidFill>
              <a:srgbClr val="00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Cancel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3" name="Rectángulo redondeado 172"/>
          <p:cNvSpPr/>
          <p:nvPr/>
        </p:nvSpPr>
        <p:spPr>
          <a:xfrm>
            <a:off x="8570627" y="5139850"/>
            <a:ext cx="506155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Next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8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186443" y="2435944"/>
            <a:ext cx="1024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Send Money to…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781055" y="3686785"/>
            <a:ext cx="89319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Business Name:    </a:t>
            </a:r>
            <a:endParaRPr lang="en-US" sz="6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01692" y="3690207"/>
            <a:ext cx="1964336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 International, Inc.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3814347" y="4188876"/>
            <a:ext cx="18105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E-Mail Address or Mobile: 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209022" y="4178545"/>
            <a:ext cx="117339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dynamics.dental@gmail.com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811052" y="3937908"/>
            <a:ext cx="7409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Nickname:       </a:t>
            </a:r>
            <a:endParaRPr lang="en-US" sz="600" dirty="0">
              <a:solidFill>
                <a:srgbClr val="ED3031"/>
              </a:solidFill>
              <a:latin typeface="Russo One" panose="02000503050000020004" pitchFamily="2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5224458" y="3947308"/>
            <a:ext cx="106501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Dynamics-Chase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Elipse 35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7571235" y="3634244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Routing Number: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674406" y="3634244"/>
            <a:ext cx="70946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BOFAUS3N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7571235" y="3897795"/>
            <a:ext cx="13311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Bank Name:  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8674406" y="3889862"/>
            <a:ext cx="94298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VE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Bank of America 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Rectángulo redondeado 66"/>
          <p:cNvSpPr/>
          <p:nvPr/>
        </p:nvSpPr>
        <p:spPr>
          <a:xfrm>
            <a:off x="3781055" y="2929005"/>
            <a:ext cx="6010255" cy="21323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8" name="Recortar rectángulo de esquina del mismo lado 67"/>
          <p:cNvSpPr/>
          <p:nvPr/>
        </p:nvSpPr>
        <p:spPr>
          <a:xfrm>
            <a:off x="3788286" y="2930853"/>
            <a:ext cx="6010878" cy="220018"/>
          </a:xfrm>
          <a:prstGeom prst="snip2SameRect">
            <a:avLst>
              <a:gd name="adj1" fmla="val 33706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9" name="CuadroTexto 68"/>
          <p:cNvSpPr txBox="1"/>
          <p:nvPr/>
        </p:nvSpPr>
        <p:spPr>
          <a:xfrm>
            <a:off x="6166461" y="2946549"/>
            <a:ext cx="12394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Transaction Review 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3797395" y="3194838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From:  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4395157" y="3192065"/>
            <a:ext cx="119135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MyAccess Checking – xxxxxx</a:t>
            </a:r>
            <a:endParaRPr lang="en-US" sz="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3797395" y="3406727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To: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4395157" y="3403954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Dynamics-Chase-</a:t>
            </a:r>
            <a:r>
              <a:rPr lang="es-VE" sz="6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BOFAUS3N</a:t>
            </a:r>
          </a:p>
          <a:p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8142152" y="4215534"/>
            <a:ext cx="982473" cy="120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1500,00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8996218" y="4182714"/>
            <a:ext cx="825867" cy="18466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E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U.S.  Dollars (US$)</a:t>
            </a:r>
            <a:endParaRPr lang="es-VE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7" name="Rectángulo 86"/>
          <p:cNvSpPr/>
          <p:nvPr/>
        </p:nvSpPr>
        <p:spPr>
          <a:xfrm>
            <a:off x="8674406" y="4497559"/>
            <a:ext cx="982473" cy="120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12/19/2019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8" name="Rectángulo 87"/>
          <p:cNvSpPr/>
          <p:nvPr/>
        </p:nvSpPr>
        <p:spPr>
          <a:xfrm>
            <a:off x="5219922" y="4454978"/>
            <a:ext cx="1449198" cy="222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Money sent to pay the invoice  DDT-15122018-00000001 to Dynamics Inc</a:t>
            </a:r>
            <a:r>
              <a:rPr lang="en-U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. 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198702" y="4780491"/>
            <a:ext cx="1452188" cy="183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Invoice  DDT-15122018-00000001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1" name="Rectángulo redondeado 100"/>
          <p:cNvSpPr/>
          <p:nvPr/>
        </p:nvSpPr>
        <p:spPr>
          <a:xfrm>
            <a:off x="9087559" y="5122923"/>
            <a:ext cx="506155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7571235" y="4181479"/>
            <a:ext cx="7120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Amount: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7569702" y="4460213"/>
            <a:ext cx="5902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Wire Date: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3814347" y="4455887"/>
            <a:ext cx="84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Message to Recipient:</a:t>
            </a:r>
            <a:endParaRPr lang="en-US" sz="6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7569702" y="472583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Instructions for</a:t>
            </a:r>
          </a:p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Recipient’s Bank: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3819508" y="4785808"/>
            <a:ext cx="4603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Memo: </a:t>
            </a:r>
            <a:endParaRPr lang="en-US" sz="600" dirty="0">
              <a:solidFill>
                <a:srgbClr val="FF0000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82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ortar rectángulo de esquina del mismo lado 1"/>
          <p:cNvSpPr/>
          <p:nvPr/>
        </p:nvSpPr>
        <p:spPr>
          <a:xfrm>
            <a:off x="2067999" y="1562714"/>
            <a:ext cx="7900747" cy="446209"/>
          </a:xfrm>
          <a:prstGeom prst="snip2SameRect">
            <a:avLst>
              <a:gd name="adj1" fmla="val 28408"/>
              <a:gd name="adj2" fmla="val 6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CuadroTexto 2"/>
          <p:cNvSpPr txBox="1"/>
          <p:nvPr/>
        </p:nvSpPr>
        <p:spPr>
          <a:xfrm>
            <a:off x="3238662" y="173090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rgbClr val="F8313E"/>
                </a:solidFill>
                <a:latin typeface="Russo One" panose="02000503050000020004" pitchFamily="2" charset="0"/>
              </a:rPr>
              <a:t>App</a:t>
            </a:r>
            <a:endParaRPr lang="es-VE" sz="1400" i="1" dirty="0">
              <a:solidFill>
                <a:srgbClr val="F8313E"/>
              </a:solidFill>
              <a:latin typeface="Russo One" panose="02000503050000020004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1594769"/>
            <a:ext cx="340178" cy="361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97" y="1690019"/>
            <a:ext cx="182880" cy="1828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8" y="1507447"/>
            <a:ext cx="442744" cy="442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27" y="1696345"/>
            <a:ext cx="221276" cy="212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57" y="1690019"/>
            <a:ext cx="228600" cy="228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97" y="1690019"/>
            <a:ext cx="182880" cy="182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50" y="1644850"/>
            <a:ext cx="228600" cy="228600"/>
          </a:xfrm>
          <a:prstGeom prst="rect">
            <a:avLst/>
          </a:prstGeom>
        </p:spPr>
      </p:pic>
      <p:sp>
        <p:nvSpPr>
          <p:cNvPr id="11" name="Elipse 10"/>
          <p:cNvSpPr>
            <a:spLocks noChangeAspect="1"/>
          </p:cNvSpPr>
          <p:nvPr/>
        </p:nvSpPr>
        <p:spPr>
          <a:xfrm>
            <a:off x="8373808" y="1737746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7805342" y="1740264"/>
            <a:ext cx="121920" cy="1140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CuadroTexto 12"/>
          <p:cNvSpPr txBox="1"/>
          <p:nvPr/>
        </p:nvSpPr>
        <p:spPr>
          <a:xfrm>
            <a:off x="4408381" y="1627570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>
                <a:solidFill>
                  <a:schemeClr val="bg1"/>
                </a:solidFill>
                <a:latin typeface="Russo One" panose="02000503050000020004" pitchFamily="2" charset="0"/>
              </a:rPr>
              <a:t>Secure Payment CHASE Manhattan</a:t>
            </a:r>
            <a:endParaRPr lang="es-VE" sz="1400" i="1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2067999" y="1555937"/>
            <a:ext cx="7900747" cy="3873377"/>
          </a:xfrm>
          <a:prstGeom prst="roundRect">
            <a:avLst>
              <a:gd name="adj" fmla="val 488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 </a:t>
            </a:r>
            <a:endParaRPr lang="es-VE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7" y="1541686"/>
            <a:ext cx="1026964" cy="340864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2158332" y="2433900"/>
            <a:ext cx="1443581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2155920" y="2433901"/>
            <a:ext cx="1445993" cy="220018"/>
          </a:xfrm>
          <a:prstGeom prst="snip2SameRect">
            <a:avLst>
              <a:gd name="adj1" fmla="val 21652"/>
              <a:gd name="adj2" fmla="val 6404"/>
            </a:avLst>
          </a:prstGeom>
          <a:solidFill>
            <a:srgbClr val="2290CF"/>
          </a:solidFill>
          <a:ln>
            <a:solidFill>
              <a:srgbClr val="218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rgbClr val="2290C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76651" y="242316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Options Menu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17200" y="285308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Add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117200" y="3081916"/>
            <a:ext cx="11929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Modify a Wire Receipt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17200" y="3310237"/>
            <a:ext cx="7377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  <a:latin typeface="Russo One" panose="02000503050000020004" pitchFamily="2" charset="0"/>
              </a:rPr>
              <a:t>Send Money</a:t>
            </a:r>
            <a:endParaRPr lang="en-US" sz="700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441504" y="2110664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0070C0"/>
                </a:solidFill>
                <a:latin typeface="Russo One" panose="02000503050000020004" pitchFamily="2" charset="0"/>
              </a:rPr>
              <a:t>Online Banking API</a:t>
            </a:r>
            <a:endParaRPr lang="en-US" sz="1100" i="1" dirty="0">
              <a:solidFill>
                <a:srgbClr val="0070C0"/>
              </a:solidFill>
              <a:latin typeface="Russo One" panose="02000503050000020004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17200" y="3521027"/>
            <a:ext cx="7922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rgbClr val="7030A0"/>
                </a:solidFill>
                <a:latin typeface="Russo One" panose="02000503050000020004" pitchFamily="2" charset="0"/>
              </a:rPr>
              <a:t>View Activity</a:t>
            </a:r>
            <a:endParaRPr lang="en-US" sz="700" dirty="0">
              <a:solidFill>
                <a:srgbClr val="7030A0"/>
              </a:solidFill>
              <a:latin typeface="Russo One" panose="02000503050000020004" pitchFamily="2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3689835" y="2433900"/>
            <a:ext cx="6168540" cy="2914867"/>
          </a:xfrm>
          <a:prstGeom prst="roundRect">
            <a:avLst>
              <a:gd name="adj" fmla="val 4887"/>
            </a:avLst>
          </a:prstGeom>
          <a:noFill/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Recortar rectángulo de esquina del mismo lado 24"/>
          <p:cNvSpPr/>
          <p:nvPr/>
        </p:nvSpPr>
        <p:spPr>
          <a:xfrm>
            <a:off x="3689833" y="2435857"/>
            <a:ext cx="6168542" cy="220018"/>
          </a:xfrm>
          <a:prstGeom prst="snip2SameRect">
            <a:avLst>
              <a:gd name="adj1" fmla="val 44529"/>
              <a:gd name="adj2" fmla="val 6404"/>
            </a:avLst>
          </a:prstGeom>
          <a:solidFill>
            <a:srgbClr val="2290CF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CuadroTexto 25"/>
          <p:cNvSpPr txBox="1"/>
          <p:nvPr/>
        </p:nvSpPr>
        <p:spPr>
          <a:xfrm>
            <a:off x="6186443" y="2435944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View Wired Activity</a:t>
            </a:r>
            <a:endParaRPr lang="es-VE" sz="8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073045"/>
            <a:ext cx="1347219" cy="33832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6" y="2467775"/>
            <a:ext cx="541402" cy="13596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7" y="2479923"/>
            <a:ext cx="541402" cy="135962"/>
          </a:xfrm>
          <a:prstGeom prst="rect">
            <a:avLst/>
          </a:prstGeom>
        </p:spPr>
      </p:pic>
      <p:sp>
        <p:nvSpPr>
          <p:cNvPr id="36" name="Elipse 35"/>
          <p:cNvSpPr>
            <a:spLocks noChangeAspect="1"/>
          </p:cNvSpPr>
          <p:nvPr/>
        </p:nvSpPr>
        <p:spPr>
          <a:xfrm>
            <a:off x="8406813" y="1768537"/>
            <a:ext cx="55417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3" name="Rectángulo redondeado 52"/>
          <p:cNvSpPr/>
          <p:nvPr/>
        </p:nvSpPr>
        <p:spPr>
          <a:xfrm>
            <a:off x="9087559" y="5122923"/>
            <a:ext cx="506155" cy="164294"/>
          </a:xfrm>
          <a:prstGeom prst="roundRect">
            <a:avLst/>
          </a:prstGeom>
          <a:solidFill>
            <a:srgbClr val="2187C9"/>
          </a:solidFill>
          <a:ln>
            <a:solidFill>
              <a:srgbClr val="229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endParaRPr lang="en-US" sz="7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76" name="Grupo 75"/>
          <p:cNvGrpSpPr/>
          <p:nvPr/>
        </p:nvGrpSpPr>
        <p:grpSpPr>
          <a:xfrm>
            <a:off x="4171235" y="3023529"/>
            <a:ext cx="5169830" cy="323165"/>
            <a:chOff x="3350031" y="975815"/>
            <a:chExt cx="5169830" cy="323165"/>
          </a:xfrm>
        </p:grpSpPr>
        <p:sp>
          <p:nvSpPr>
            <p:cNvPr id="45" name="Rectángulo 44"/>
            <p:cNvSpPr/>
            <p:nvPr/>
          </p:nvSpPr>
          <p:spPr>
            <a:xfrm>
              <a:off x="4279890" y="1007966"/>
              <a:ext cx="79217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MyAccess Checking – xxxxxx</a:t>
              </a:r>
              <a:endParaRPr lang="en-US" sz="5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3508928" y="1011606"/>
              <a:ext cx="82476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Dynamics-Chase-</a:t>
              </a:r>
              <a:r>
                <a:rPr lang="es-VE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BOFAUS3N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4835181" y="1069451"/>
              <a:ext cx="747682" cy="120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$ 1500,00</a:t>
              </a:r>
              <a:endParaRPr lang="en-US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05365" y="1079341"/>
              <a:ext cx="463755" cy="120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12/19/2019</a:t>
              </a:r>
              <a:endParaRPr lang="en-US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5336669" y="1072564"/>
              <a:ext cx="747682" cy="120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$ 1500,00</a:t>
              </a:r>
              <a:endParaRPr lang="en-US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8046716" y="975815"/>
              <a:ext cx="4731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See</a:t>
              </a:r>
            </a:p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Change</a:t>
              </a:r>
            </a:p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Cancel</a:t>
              </a:r>
              <a:endParaRPr lang="en-US" sz="500" u="sng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7482355" y="1079341"/>
              <a:ext cx="463755" cy="120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246810121</a:t>
              </a:r>
              <a:endParaRPr lang="en-US" sz="5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6934150" y="1075126"/>
              <a:ext cx="463755" cy="120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 smtClean="0">
                  <a:solidFill>
                    <a:srgbClr val="FF0000"/>
                  </a:solidFill>
                  <a:latin typeface="Bahnschrift" panose="020B0502040204020203" pitchFamily="34" charset="0"/>
                </a:rPr>
                <a:t>Pending…</a:t>
              </a:r>
              <a:endParaRPr lang="en-US" sz="5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3" name="Rectángulo 72"/>
            <p:cNvSpPr/>
            <p:nvPr/>
          </p:nvSpPr>
          <p:spPr>
            <a:xfrm>
              <a:off x="3350031" y="1104232"/>
              <a:ext cx="63611" cy="6632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4022032" y="2785501"/>
            <a:ext cx="5410045" cy="264376"/>
            <a:chOff x="3200828" y="737787"/>
            <a:chExt cx="5410045" cy="264376"/>
          </a:xfrm>
        </p:grpSpPr>
        <p:sp>
          <p:nvSpPr>
            <p:cNvPr id="72" name="Rectángulo 71"/>
            <p:cNvSpPr/>
            <p:nvPr/>
          </p:nvSpPr>
          <p:spPr>
            <a:xfrm>
              <a:off x="3238663" y="773327"/>
              <a:ext cx="5372210" cy="200148"/>
            </a:xfrm>
            <a:prstGeom prst="rect">
              <a:avLst/>
            </a:prstGeom>
            <a:solidFill>
              <a:srgbClr val="AFCEFB"/>
            </a:solidFill>
            <a:ln>
              <a:solidFill>
                <a:srgbClr val="BAB1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3601913" y="778786"/>
              <a:ext cx="401085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Wire to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4389285" y="783109"/>
              <a:ext cx="509119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Wire From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5153452" y="737787"/>
              <a:ext cx="5091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Debit Amount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5652535" y="744638"/>
              <a:ext cx="5091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Send Amount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6205365" y="787885"/>
              <a:ext cx="509202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Wire Date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6959090" y="783111"/>
              <a:ext cx="408526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Status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7462454" y="755942"/>
              <a:ext cx="5405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Transaction #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006888" y="781433"/>
              <a:ext cx="408526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Actions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4" name="Rectángulo 73"/>
            <p:cNvSpPr/>
            <p:nvPr/>
          </p:nvSpPr>
          <p:spPr>
            <a:xfrm>
              <a:off x="3200828" y="778296"/>
              <a:ext cx="401085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Details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40" name="Grupo 139"/>
          <p:cNvGrpSpPr/>
          <p:nvPr/>
        </p:nvGrpSpPr>
        <p:grpSpPr>
          <a:xfrm>
            <a:off x="4168887" y="3338807"/>
            <a:ext cx="5173879" cy="255717"/>
            <a:chOff x="4168887" y="3338807"/>
            <a:chExt cx="5173879" cy="255717"/>
          </a:xfrm>
        </p:grpSpPr>
        <p:grpSp>
          <p:nvGrpSpPr>
            <p:cNvPr id="77" name="Grupo 76"/>
            <p:cNvGrpSpPr/>
            <p:nvPr/>
          </p:nvGrpSpPr>
          <p:grpSpPr>
            <a:xfrm>
              <a:off x="4168887" y="3348303"/>
              <a:ext cx="5173879" cy="246221"/>
              <a:chOff x="3341866" y="1007966"/>
              <a:chExt cx="5173879" cy="246221"/>
            </a:xfrm>
          </p:grpSpPr>
          <p:sp>
            <p:nvSpPr>
              <p:cNvPr id="78" name="Rectángulo 77"/>
              <p:cNvSpPr/>
              <p:nvPr/>
            </p:nvSpPr>
            <p:spPr>
              <a:xfrm>
                <a:off x="4279890" y="1007966"/>
                <a:ext cx="7921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" dirty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MyAccess Checking – xxxxxx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4835181" y="1069451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 700,00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6205365" y="1079341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12/15/2019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5336669" y="1072564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 700,00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8042600" y="1007966"/>
                <a:ext cx="4731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u="sng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See</a:t>
                </a:r>
              </a:p>
              <a:p>
                <a:r>
                  <a:rPr lang="en-US" sz="500" u="sng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Inquiry</a:t>
                </a:r>
                <a:endParaRPr lang="en-US" sz="500" u="sng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7482355" y="1079341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23456721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934150" y="1075126"/>
                <a:ext cx="522487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6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Completed</a:t>
                </a:r>
                <a:endParaRPr lang="en-US" sz="500" dirty="0">
                  <a:solidFill>
                    <a:schemeClr val="accent6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3341866" y="1090392"/>
                <a:ext cx="63611" cy="66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39" name="Grupo 138"/>
            <p:cNvGrpSpPr/>
            <p:nvPr/>
          </p:nvGrpSpPr>
          <p:grpSpPr>
            <a:xfrm>
              <a:off x="4320420" y="3338807"/>
              <a:ext cx="709468" cy="248706"/>
              <a:chOff x="1197711" y="3710399"/>
              <a:chExt cx="709468" cy="248706"/>
            </a:xfrm>
          </p:grpSpPr>
          <p:sp>
            <p:nvSpPr>
              <p:cNvPr id="129" name="CuadroTexto 128"/>
              <p:cNvSpPr txBox="1"/>
              <p:nvPr/>
            </p:nvSpPr>
            <p:spPr>
              <a:xfrm>
                <a:off x="1200927" y="3710399"/>
                <a:ext cx="66666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American-</a:t>
                </a:r>
                <a:r>
                  <a:rPr lang="es-ES" sz="500" dirty="0" err="1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Elect</a:t>
                </a:r>
                <a:r>
                  <a:rPr lang="es-E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-</a:t>
                </a:r>
                <a:endParaRPr lang="es-VE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30" name="CuadroTexto 129"/>
              <p:cNvSpPr txBox="1"/>
              <p:nvPr/>
            </p:nvSpPr>
            <p:spPr>
              <a:xfrm>
                <a:off x="1197711" y="3789828"/>
                <a:ext cx="709468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ABBYGB2LINS</a:t>
                </a:r>
                <a:endParaRPr lang="es-VE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42" name="Grupo 141"/>
          <p:cNvGrpSpPr/>
          <p:nvPr/>
        </p:nvGrpSpPr>
        <p:grpSpPr>
          <a:xfrm>
            <a:off x="4168886" y="3630097"/>
            <a:ext cx="5177996" cy="323165"/>
            <a:chOff x="4168886" y="3630097"/>
            <a:chExt cx="5177996" cy="323165"/>
          </a:xfrm>
        </p:grpSpPr>
        <p:grpSp>
          <p:nvGrpSpPr>
            <p:cNvPr id="87" name="Grupo 86"/>
            <p:cNvGrpSpPr/>
            <p:nvPr/>
          </p:nvGrpSpPr>
          <p:grpSpPr>
            <a:xfrm>
              <a:off x="4168886" y="3630097"/>
              <a:ext cx="5177996" cy="323165"/>
              <a:chOff x="3341865" y="975815"/>
              <a:chExt cx="5177996" cy="323165"/>
            </a:xfrm>
          </p:grpSpPr>
          <p:sp>
            <p:nvSpPr>
              <p:cNvPr id="88" name="Rectángulo 87"/>
              <p:cNvSpPr/>
              <p:nvPr/>
            </p:nvSpPr>
            <p:spPr>
              <a:xfrm>
                <a:off x="4279890" y="1007966"/>
                <a:ext cx="7921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" dirty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MyAccess Checking – xxxxxx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4835181" y="1069451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$ 2500,00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205365" y="1079341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12/10/2019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5336669" y="1072564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$ 2500,00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8046716" y="975815"/>
                <a:ext cx="47314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u="sng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See</a:t>
                </a:r>
              </a:p>
              <a:p>
                <a:r>
                  <a:rPr lang="en-US" sz="500" u="sng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Change</a:t>
                </a:r>
              </a:p>
              <a:p>
                <a:r>
                  <a:rPr lang="en-US" sz="500" u="sng" dirty="0" smtClean="0">
                    <a:solidFill>
                      <a:srgbClr val="0070C0"/>
                    </a:solidFill>
                    <a:latin typeface="Russo One" panose="02000503050000020004" pitchFamily="2" charset="0"/>
                  </a:rPr>
                  <a:t>Cancel</a:t>
                </a:r>
                <a:endParaRPr lang="en-US" sz="500" u="sng" dirty="0">
                  <a:solidFill>
                    <a:srgbClr val="0070C0"/>
                  </a:solidFill>
                  <a:latin typeface="Russo One" panose="02000503050000020004" pitchFamily="2" charset="0"/>
                </a:endParaRPr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7482355" y="1079341"/>
                <a:ext cx="476439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234810671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34150" y="1075126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Pending…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3341865" y="1099760"/>
                <a:ext cx="63611" cy="66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41" name="Grupo 140"/>
            <p:cNvGrpSpPr/>
            <p:nvPr/>
          </p:nvGrpSpPr>
          <p:grpSpPr>
            <a:xfrm>
              <a:off x="4327881" y="3669081"/>
              <a:ext cx="662529" cy="246814"/>
              <a:chOff x="2275416" y="3888256"/>
              <a:chExt cx="662529" cy="246814"/>
            </a:xfrm>
          </p:grpSpPr>
          <p:sp>
            <p:nvSpPr>
              <p:cNvPr id="131" name="CuadroTexto 130"/>
              <p:cNvSpPr txBox="1"/>
              <p:nvPr/>
            </p:nvSpPr>
            <p:spPr>
              <a:xfrm>
                <a:off x="2275416" y="3888256"/>
                <a:ext cx="662529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Young-</a:t>
                </a:r>
                <a:r>
                  <a:rPr lang="es-ES" sz="500" dirty="0" err="1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MDSupp</a:t>
                </a:r>
                <a:r>
                  <a:rPr lang="es-E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-</a:t>
                </a:r>
                <a:endParaRPr lang="es-VE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2282919" y="3965793"/>
                <a:ext cx="517338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VE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BOFAUS3N</a:t>
                </a:r>
                <a:endParaRPr lang="es-VE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43" name="Grupo 142"/>
          <p:cNvGrpSpPr/>
          <p:nvPr/>
        </p:nvGrpSpPr>
        <p:grpSpPr>
          <a:xfrm>
            <a:off x="4333741" y="3989225"/>
            <a:ext cx="709468" cy="238254"/>
            <a:chOff x="1136589" y="3869023"/>
            <a:chExt cx="709468" cy="238254"/>
          </a:xfrm>
        </p:grpSpPr>
        <p:sp>
          <p:nvSpPr>
            <p:cNvPr id="133" name="CuadroTexto 132"/>
            <p:cNvSpPr txBox="1"/>
            <p:nvPr/>
          </p:nvSpPr>
          <p:spPr>
            <a:xfrm>
              <a:off x="1140696" y="3869023"/>
              <a:ext cx="62622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Monica’s-BofA-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1136589" y="3938000"/>
              <a:ext cx="70946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BOFAUS3N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44" name="Grupo 143"/>
          <p:cNvGrpSpPr/>
          <p:nvPr/>
        </p:nvGrpSpPr>
        <p:grpSpPr>
          <a:xfrm>
            <a:off x="4330515" y="4296456"/>
            <a:ext cx="709468" cy="244688"/>
            <a:chOff x="1131769" y="4183190"/>
            <a:chExt cx="709468" cy="244688"/>
          </a:xfrm>
        </p:grpSpPr>
        <p:sp>
          <p:nvSpPr>
            <p:cNvPr id="135" name="CuadroTexto 134"/>
            <p:cNvSpPr txBox="1"/>
            <p:nvPr/>
          </p:nvSpPr>
          <p:spPr>
            <a:xfrm>
              <a:off x="1137123" y="4183190"/>
              <a:ext cx="621471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Godham-BofA-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36" name="CuadroTexto 135"/>
            <p:cNvSpPr txBox="1"/>
            <p:nvPr/>
          </p:nvSpPr>
          <p:spPr>
            <a:xfrm>
              <a:off x="1131769" y="4258601"/>
              <a:ext cx="70946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BOFAUS3N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45" name="Grupo 144"/>
          <p:cNvGrpSpPr/>
          <p:nvPr/>
        </p:nvGrpSpPr>
        <p:grpSpPr>
          <a:xfrm>
            <a:off x="4325345" y="4606928"/>
            <a:ext cx="769177" cy="251834"/>
            <a:chOff x="989417" y="3965633"/>
            <a:chExt cx="769177" cy="251834"/>
          </a:xfrm>
        </p:grpSpPr>
        <p:sp>
          <p:nvSpPr>
            <p:cNvPr id="137" name="CuadroTexto 136"/>
            <p:cNvSpPr txBox="1"/>
            <p:nvPr/>
          </p:nvSpPr>
          <p:spPr>
            <a:xfrm>
              <a:off x="996202" y="3965633"/>
              <a:ext cx="76239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Lenovo-</a:t>
              </a:r>
              <a:r>
                <a:rPr lang="es-ES" sz="500" dirty="0" err="1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Abbey</a:t>
              </a:r>
              <a:r>
                <a:rPr lang="es-ES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 Bnk-&lt;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989417" y="4048190"/>
              <a:ext cx="70946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VE" sz="500" dirty="0" smtClean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rPr>
                <a:t>ABBYGB2LINS</a:t>
              </a:r>
              <a:endParaRPr lang="es-VE" sz="5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51" name="Grupo 150"/>
          <p:cNvGrpSpPr/>
          <p:nvPr/>
        </p:nvGrpSpPr>
        <p:grpSpPr>
          <a:xfrm>
            <a:off x="4168886" y="3976815"/>
            <a:ext cx="5177996" cy="246221"/>
            <a:chOff x="4168886" y="3976815"/>
            <a:chExt cx="5177996" cy="246221"/>
          </a:xfrm>
        </p:grpSpPr>
        <p:grpSp>
          <p:nvGrpSpPr>
            <p:cNvPr id="97" name="Grupo 96"/>
            <p:cNvGrpSpPr/>
            <p:nvPr/>
          </p:nvGrpSpPr>
          <p:grpSpPr>
            <a:xfrm>
              <a:off x="4168886" y="3976815"/>
              <a:ext cx="4609937" cy="246221"/>
              <a:chOff x="3336173" y="1007966"/>
              <a:chExt cx="4609937" cy="246221"/>
            </a:xfrm>
          </p:grpSpPr>
          <p:sp>
            <p:nvSpPr>
              <p:cNvPr id="98" name="Rectángulo 97"/>
              <p:cNvSpPr/>
              <p:nvPr/>
            </p:nvSpPr>
            <p:spPr>
              <a:xfrm>
                <a:off x="4279890" y="1007966"/>
                <a:ext cx="7921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" dirty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MyAccess Checking – xxxxxx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4835181" y="1069451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$ 344,00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205365" y="1079341"/>
                <a:ext cx="497693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12/07/2019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5336669" y="1072564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  334,00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482355" y="1079341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234511121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6934150" y="1075126"/>
                <a:ext cx="51679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6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Completed</a:t>
                </a:r>
                <a:endParaRPr lang="en-US" sz="500" dirty="0">
                  <a:solidFill>
                    <a:schemeClr val="accent6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3336173" y="1099892"/>
                <a:ext cx="63611" cy="66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CuadroTexto 145"/>
            <p:cNvSpPr txBox="1"/>
            <p:nvPr/>
          </p:nvSpPr>
          <p:spPr>
            <a:xfrm>
              <a:off x="8873737" y="3976815"/>
              <a:ext cx="473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See</a:t>
              </a:r>
            </a:p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Inquiry</a:t>
              </a:r>
              <a:endParaRPr lang="en-US" sz="500" u="sng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168886" y="4281755"/>
            <a:ext cx="5171211" cy="252540"/>
            <a:chOff x="4168886" y="4281755"/>
            <a:chExt cx="5171211" cy="252540"/>
          </a:xfrm>
        </p:grpSpPr>
        <p:grpSp>
          <p:nvGrpSpPr>
            <p:cNvPr id="107" name="Grupo 106"/>
            <p:cNvGrpSpPr/>
            <p:nvPr/>
          </p:nvGrpSpPr>
          <p:grpSpPr>
            <a:xfrm>
              <a:off x="4168886" y="4281755"/>
              <a:ext cx="4622621" cy="246221"/>
              <a:chOff x="3336173" y="1007966"/>
              <a:chExt cx="4622621" cy="246221"/>
            </a:xfrm>
          </p:grpSpPr>
          <p:sp>
            <p:nvSpPr>
              <p:cNvPr id="108" name="Rectángulo 107"/>
              <p:cNvSpPr/>
              <p:nvPr/>
            </p:nvSpPr>
            <p:spPr>
              <a:xfrm>
                <a:off x="4279890" y="1007966"/>
                <a:ext cx="7921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" dirty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MyAccess Checking – xxxxxx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4835181" y="1069451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$ 695,00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205365" y="1079341"/>
                <a:ext cx="474757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12/07/2019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5336669" y="1072564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  695,00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7482355" y="1079341"/>
                <a:ext cx="476439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234410431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934150" y="1075126"/>
                <a:ext cx="51679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>
                    <a:solidFill>
                      <a:schemeClr val="accent6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Completed</a:t>
                </a:r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3336173" y="1104232"/>
                <a:ext cx="63611" cy="66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CuadroTexto 146"/>
            <p:cNvSpPr txBox="1"/>
            <p:nvPr/>
          </p:nvSpPr>
          <p:spPr>
            <a:xfrm>
              <a:off x="8866952" y="4288074"/>
              <a:ext cx="473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See</a:t>
              </a:r>
            </a:p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Inquiry</a:t>
              </a:r>
              <a:endParaRPr lang="en-US" sz="500" u="sng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</p:grpSp>
      <p:grpSp>
        <p:nvGrpSpPr>
          <p:cNvPr id="150" name="Grupo 149"/>
          <p:cNvGrpSpPr/>
          <p:nvPr/>
        </p:nvGrpSpPr>
        <p:grpSpPr>
          <a:xfrm>
            <a:off x="4167520" y="4595939"/>
            <a:ext cx="5174778" cy="254826"/>
            <a:chOff x="4167520" y="4595939"/>
            <a:chExt cx="5174778" cy="254826"/>
          </a:xfrm>
        </p:grpSpPr>
        <p:grpSp>
          <p:nvGrpSpPr>
            <p:cNvPr id="117" name="Grupo 116"/>
            <p:cNvGrpSpPr/>
            <p:nvPr/>
          </p:nvGrpSpPr>
          <p:grpSpPr>
            <a:xfrm>
              <a:off x="4167520" y="4595939"/>
              <a:ext cx="4605611" cy="246221"/>
              <a:chOff x="3340499" y="1007966"/>
              <a:chExt cx="4605611" cy="246221"/>
            </a:xfrm>
          </p:grpSpPr>
          <p:sp>
            <p:nvSpPr>
              <p:cNvPr id="118" name="Rectángulo 117"/>
              <p:cNvSpPr/>
              <p:nvPr/>
            </p:nvSpPr>
            <p:spPr>
              <a:xfrm>
                <a:off x="4279890" y="1007966"/>
                <a:ext cx="7921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" dirty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MyAccess Checking – xxxxxx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4835181" y="1069451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$ 15000,00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6205365" y="1079341"/>
                <a:ext cx="480449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12/05/2019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5336669" y="1072564"/>
                <a:ext cx="747682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500" dirty="0" smtClean="0">
                    <a:solidFill>
                      <a:schemeClr val="accent5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$ 15000,00</a:t>
                </a:r>
                <a:endParaRPr lang="en-US" sz="500" dirty="0">
                  <a:solidFill>
                    <a:schemeClr val="accent5">
                      <a:lumMod val="7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7482355" y="1079341"/>
                <a:ext cx="463755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 smtClean="0">
                    <a:solidFill>
                      <a:srgbClr val="FF0000"/>
                    </a:solidFill>
                    <a:latin typeface="Bahnschrift" panose="020B0502040204020203" pitchFamily="34" charset="0"/>
                  </a:rPr>
                  <a:t>2341101112</a:t>
                </a:r>
                <a:endParaRPr lang="en-US" sz="5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934150" y="1075126"/>
                <a:ext cx="522487" cy="1206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500" dirty="0">
                    <a:solidFill>
                      <a:schemeClr val="accent6">
                        <a:lumMod val="75000"/>
                      </a:schemeClr>
                    </a:solidFill>
                    <a:latin typeface="Bahnschrift" panose="020B0502040204020203" pitchFamily="34" charset="0"/>
                  </a:rPr>
                  <a:t>Completed</a:t>
                </a:r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3340499" y="1099328"/>
                <a:ext cx="63611" cy="66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CuadroTexto 147"/>
            <p:cNvSpPr txBox="1"/>
            <p:nvPr/>
          </p:nvSpPr>
          <p:spPr>
            <a:xfrm>
              <a:off x="8869153" y="4604544"/>
              <a:ext cx="473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See</a:t>
              </a:r>
            </a:p>
            <a:p>
              <a:r>
                <a:rPr lang="en-US" sz="500" u="sng" dirty="0" smtClean="0">
                  <a:solidFill>
                    <a:srgbClr val="0070C0"/>
                  </a:solidFill>
                  <a:latin typeface="Russo One" panose="02000503050000020004" pitchFamily="2" charset="0"/>
                </a:rPr>
                <a:t>Inquiry</a:t>
              </a:r>
              <a:endParaRPr lang="en-US" sz="500" u="sng" dirty="0">
                <a:solidFill>
                  <a:srgbClr val="0070C0"/>
                </a:solidFill>
                <a:latin typeface="Russo One" panose="02000503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37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0"/>
            <a:ext cx="10058400" cy="64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0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05840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27" y="876300"/>
            <a:ext cx="548574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" y="605027"/>
            <a:ext cx="1088138" cy="1075946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44" y="755903"/>
            <a:ext cx="1118618" cy="77419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70" y="755903"/>
            <a:ext cx="1054610" cy="98145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9" y="2500510"/>
            <a:ext cx="1261875" cy="905258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4" y="2544706"/>
            <a:ext cx="1127762" cy="81686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29" y="2591950"/>
            <a:ext cx="1298451" cy="722377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6818352" y="526603"/>
            <a:ext cx="374670" cy="229300"/>
            <a:chOff x="847725" y="4311744"/>
            <a:chExt cx="374670" cy="22930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865" y="4429933"/>
              <a:ext cx="109318" cy="9892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46" y="4323549"/>
              <a:ext cx="110149" cy="94354"/>
            </a:xfrm>
            <a:prstGeom prst="rect">
              <a:avLst/>
            </a:prstGeom>
          </p:spPr>
        </p:pic>
        <p:grpSp>
          <p:nvGrpSpPr>
            <p:cNvPr id="11" name="Grupo 10"/>
            <p:cNvGrpSpPr/>
            <p:nvPr/>
          </p:nvGrpSpPr>
          <p:grpSpPr>
            <a:xfrm>
              <a:off x="847725" y="4311744"/>
              <a:ext cx="254794" cy="229300"/>
              <a:chOff x="773690" y="4224047"/>
              <a:chExt cx="426721" cy="404694"/>
            </a:xfrm>
          </p:grpSpPr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690" y="4226308"/>
                <a:ext cx="212408" cy="194668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003" y="4224047"/>
                <a:ext cx="212408" cy="201930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690" y="4424310"/>
                <a:ext cx="212408" cy="20193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479" y="4423477"/>
                <a:ext cx="210027" cy="205264"/>
              </a:xfrm>
              <a:prstGeom prst="rect">
                <a:avLst/>
              </a:prstGeom>
            </p:spPr>
          </p:pic>
        </p:grpSp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52" y="1246632"/>
            <a:ext cx="3895725" cy="11715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000000">
                  <a:alpha val="352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52" y="2836872"/>
            <a:ext cx="3028386" cy="92001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80" y="4255818"/>
            <a:ext cx="1514859" cy="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10515"/>
            <a:ext cx="10058400" cy="53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0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57175"/>
            <a:ext cx="10058400" cy="65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037039" y="327856"/>
            <a:ext cx="2844746" cy="1402166"/>
            <a:chOff x="1150973" y="3086100"/>
            <a:chExt cx="2844746" cy="14021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919" y="3302189"/>
              <a:ext cx="2067800" cy="41203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274" y="3879362"/>
              <a:ext cx="444803" cy="444803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1150973" y="3086100"/>
              <a:ext cx="8996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solidFill>
                    <a:srgbClr val="0070C0"/>
                  </a:solidFill>
                  <a:latin typeface="MeninBlue" panose="00000400000000000000" pitchFamily="2" charset="0"/>
                </a:rPr>
                <a:t>W</a:t>
              </a:r>
              <a:endParaRPr lang="es-VE" sz="6000" dirty="0">
                <a:solidFill>
                  <a:srgbClr val="0070C0"/>
                </a:solidFill>
                <a:latin typeface="MeninBlue" panose="00000400000000000000" pitchFamily="2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82650" y="3472603"/>
              <a:ext cx="62388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 smtClean="0">
                  <a:solidFill>
                    <a:srgbClr val="FF0000"/>
                  </a:solidFill>
                  <a:latin typeface="MeninBlue" panose="00000400000000000000" pitchFamily="2" charset="0"/>
                </a:rPr>
                <a:t>S</a:t>
              </a:r>
              <a:endParaRPr lang="es-VE" sz="6000" dirty="0">
                <a:solidFill>
                  <a:srgbClr val="FF0000"/>
                </a:solidFill>
                <a:latin typeface="MeninBlue" panose="00000400000000000000" pitchFamily="2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4059085" y="4827415"/>
            <a:ext cx="1533630" cy="585906"/>
            <a:chOff x="4059085" y="4827415"/>
            <a:chExt cx="1533630" cy="585906"/>
          </a:xfrm>
        </p:grpSpPr>
        <p:sp>
          <p:nvSpPr>
            <p:cNvPr id="7" name="CuadroTexto 6"/>
            <p:cNvSpPr txBox="1"/>
            <p:nvPr/>
          </p:nvSpPr>
          <p:spPr>
            <a:xfrm>
              <a:off x="4059085" y="4827415"/>
              <a:ext cx="509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>
                  <a:solidFill>
                    <a:srgbClr val="0070C0"/>
                  </a:solidFill>
                  <a:latin typeface="MeninBlue" panose="00000400000000000000" pitchFamily="2" charset="0"/>
                </a:rPr>
                <a:t>W</a:t>
              </a:r>
              <a:endParaRPr lang="es-VE" sz="2400" dirty="0">
                <a:solidFill>
                  <a:srgbClr val="0070C0"/>
                </a:solidFill>
                <a:latin typeface="MeninBlue" panose="00000400000000000000" pitchFamily="2" charset="0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09323" y="4951656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>
                  <a:solidFill>
                    <a:srgbClr val="FF0000"/>
                  </a:solidFill>
                  <a:latin typeface="MeninBlue" panose="00000400000000000000" pitchFamily="2" charset="0"/>
                </a:rPr>
                <a:t>S</a:t>
              </a:r>
              <a:endParaRPr lang="es-VE" sz="2400" dirty="0">
                <a:solidFill>
                  <a:srgbClr val="FF0000"/>
                </a:solidFill>
                <a:latin typeface="MeninBlue" panose="00000400000000000000" pitchFamily="2" charset="0"/>
              </a:endParaRP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6841" y="4902944"/>
              <a:ext cx="1105874" cy="221822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4443295" y="5109593"/>
              <a:ext cx="11272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i="1" dirty="0" smtClean="0">
                  <a:solidFill>
                    <a:srgbClr val="FF0000"/>
                  </a:solidFill>
                  <a:latin typeface="MeninBlue" panose="00000400000000000000" pitchFamily="2" charset="0"/>
                </a:rPr>
                <a:t>Web </a:t>
              </a:r>
              <a:r>
                <a:rPr lang="es-ES" sz="1000" i="1" dirty="0" err="1" smtClean="0">
                  <a:solidFill>
                    <a:srgbClr val="0070C0"/>
                  </a:solidFill>
                  <a:latin typeface="MeninBlue" panose="00000400000000000000" pitchFamily="2" charset="0"/>
                </a:rPr>
                <a:t>Services</a:t>
              </a:r>
              <a:endParaRPr lang="es-VE" sz="1000" i="1" dirty="0">
                <a:solidFill>
                  <a:srgbClr val="0070C0"/>
                </a:solidFill>
                <a:latin typeface="MeninBlue" panose="00000400000000000000" pitchFamily="2" charset="0"/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432" y="5158466"/>
              <a:ext cx="133468" cy="13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581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8" y="477921"/>
            <a:ext cx="3404196" cy="54144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55" y="2584232"/>
            <a:ext cx="5505165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8" y="2568675"/>
            <a:ext cx="1640674" cy="35100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8" y="177334"/>
            <a:ext cx="1365284" cy="16383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8" y="1815636"/>
            <a:ext cx="1365284" cy="6509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653" y="-8097"/>
            <a:ext cx="5980694" cy="28592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474" y="3300230"/>
            <a:ext cx="3763346" cy="3465220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54416"/>
              </p:ext>
            </p:extLst>
          </p:nvPr>
        </p:nvGraphicFramePr>
        <p:xfrm>
          <a:off x="1995956" y="2973349"/>
          <a:ext cx="4834052" cy="1655699"/>
        </p:xfrm>
        <a:graphic>
          <a:graphicData uri="http://schemas.openxmlformats.org/drawingml/2006/table">
            <a:tbl>
              <a:tblPr firstRow="1" firstCol="1" bandRow="1"/>
              <a:tblGrid>
                <a:gridCol w="368529">
                  <a:extLst>
                    <a:ext uri="{9D8B030D-6E8A-4147-A177-3AD203B41FA5}">
                      <a16:colId xmlns:a16="http://schemas.microsoft.com/office/drawing/2014/main" val="3034343024"/>
                    </a:ext>
                  </a:extLst>
                </a:gridCol>
                <a:gridCol w="155602">
                  <a:extLst>
                    <a:ext uri="{9D8B030D-6E8A-4147-A177-3AD203B41FA5}">
                      <a16:colId xmlns:a16="http://schemas.microsoft.com/office/drawing/2014/main" val="3322274082"/>
                    </a:ext>
                  </a:extLst>
                </a:gridCol>
                <a:gridCol w="690810">
                  <a:extLst>
                    <a:ext uri="{9D8B030D-6E8A-4147-A177-3AD203B41FA5}">
                      <a16:colId xmlns:a16="http://schemas.microsoft.com/office/drawing/2014/main" val="3605762051"/>
                    </a:ext>
                  </a:extLst>
                </a:gridCol>
                <a:gridCol w="156806">
                  <a:extLst>
                    <a:ext uri="{9D8B030D-6E8A-4147-A177-3AD203B41FA5}">
                      <a16:colId xmlns:a16="http://schemas.microsoft.com/office/drawing/2014/main" val="1362786983"/>
                    </a:ext>
                  </a:extLst>
                </a:gridCol>
                <a:gridCol w="684178">
                  <a:extLst>
                    <a:ext uri="{9D8B030D-6E8A-4147-A177-3AD203B41FA5}">
                      <a16:colId xmlns:a16="http://schemas.microsoft.com/office/drawing/2014/main" val="3014837858"/>
                    </a:ext>
                  </a:extLst>
                </a:gridCol>
                <a:gridCol w="790523">
                  <a:extLst>
                    <a:ext uri="{9D8B030D-6E8A-4147-A177-3AD203B41FA5}">
                      <a16:colId xmlns:a16="http://schemas.microsoft.com/office/drawing/2014/main" val="2898096890"/>
                    </a:ext>
                  </a:extLst>
                </a:gridCol>
                <a:gridCol w="157239">
                  <a:extLst>
                    <a:ext uri="{9D8B030D-6E8A-4147-A177-3AD203B41FA5}">
                      <a16:colId xmlns:a16="http://schemas.microsoft.com/office/drawing/2014/main" val="3745219602"/>
                    </a:ext>
                  </a:extLst>
                </a:gridCol>
                <a:gridCol w="610941">
                  <a:extLst>
                    <a:ext uri="{9D8B030D-6E8A-4147-A177-3AD203B41FA5}">
                      <a16:colId xmlns:a16="http://schemas.microsoft.com/office/drawing/2014/main" val="957877234"/>
                    </a:ext>
                  </a:extLst>
                </a:gridCol>
                <a:gridCol w="840982">
                  <a:extLst>
                    <a:ext uri="{9D8B030D-6E8A-4147-A177-3AD203B41FA5}">
                      <a16:colId xmlns:a16="http://schemas.microsoft.com/office/drawing/2014/main" val="27699390"/>
                    </a:ext>
                  </a:extLst>
                </a:gridCol>
                <a:gridCol w="378442">
                  <a:extLst>
                    <a:ext uri="{9D8B030D-6E8A-4147-A177-3AD203B41FA5}">
                      <a16:colId xmlns:a16="http://schemas.microsoft.com/office/drawing/2014/main" val="1996037145"/>
                    </a:ext>
                  </a:extLst>
                </a:gridCol>
              </a:tblGrid>
              <a:tr h="3301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b="1" dirty="0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RHEL</a:t>
                      </a:r>
                      <a:br>
                        <a:rPr lang="es-VE" sz="700" b="1" dirty="0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VE" sz="700" b="1" dirty="0" err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b="1" dirty="0" err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Release</a:t>
                      </a:r>
                      <a:r>
                        <a:rPr lang="es-VE" sz="700" b="1" dirty="0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date</a:t>
                      </a: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End of Full Support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End Maint</a:t>
                      </a:r>
                      <a:b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 1 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(RHEL 5, 6, 7)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End Main Support 1  (RHEL 8), </a:t>
                      </a:r>
                      <a:b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Maint Support 2 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(RHEL 5, 6, 7) 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End Extended</a:t>
                      </a:r>
                      <a:b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Lifecycle Support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078480" algn="l"/>
                        </a:tabLst>
                      </a:pPr>
                      <a:r>
                        <a:rPr lang="es-VE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minor</a:t>
                      </a:r>
                      <a:br>
                        <a:rPr lang="es-VE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VE" sz="700" b="1">
                          <a:solidFill>
                            <a:srgbClr val="FFFFFF"/>
                          </a:solidFill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release </a:t>
                      </a:r>
                      <a:endParaRPr lang="es-VE" sz="70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244748"/>
                  </a:ext>
                </a:extLst>
              </a:tr>
              <a:tr h="1716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3A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 March 2002 (AS)</a:t>
                      </a:r>
                      <a:b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May 2003 (ES)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November 2004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May 2005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May 2009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—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29101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3A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 October 2003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July 2006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June 2007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October 2010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January 2014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—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94975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3A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February 2005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March 2009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February 2011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February 2012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March 2017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19581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lang="es-VE" sz="700" dirty="0" err="1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March</a:t>
                      </a: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2007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January 2013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January 2014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March 2017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November 2020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5.11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003009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November 2010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May 2016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May 2017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November 2020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June 2024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6.10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295738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June </a:t>
                      </a:r>
                      <a:r>
                        <a:rPr lang="es-VE" sz="700" dirty="0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 2019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Q4 2020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June 2024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7.7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781137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 b="1" dirty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</a:t>
                      </a: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AB3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May 2019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2024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2029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TBD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70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TBD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99211"/>
                  </a:ext>
                </a:extLst>
              </a:tr>
              <a:tr h="924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Legend</a:t>
                      </a: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VE" sz="700" dirty="0"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A3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sz="700" dirty="0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Old </a:t>
                      </a:r>
                      <a:r>
                        <a:rPr lang="es-VE" sz="700" dirty="0" err="1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es-VE" sz="700" dirty="0"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700" dirty="0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s-VE" sz="700" dirty="0" err="1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Older</a:t>
                      </a:r>
                      <a:r>
                        <a:rPr lang="es-VE" sz="700" dirty="0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VE" sz="700" dirty="0" err="1" smtClean="0">
                          <a:effectLst/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</a:t>
                      </a:r>
                      <a:endParaRPr lang="es-VE" sz="700" dirty="0" smtClean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VE" sz="700" dirty="0">
                        <a:effectLst/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AB3E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s-VE" sz="700" dirty="0" smtClean="0">
                          <a:latin typeface="Bahnschrift" panose="020B0502040204020203" pitchFamily="34" charset="0"/>
                        </a:rPr>
                        <a:t>    </a:t>
                      </a:r>
                      <a:r>
                        <a:rPr lang="es-VE" sz="700" dirty="0" err="1" smtClean="0">
                          <a:latin typeface="Bahnschrift" panose="020B0502040204020203" pitchFamily="34" charset="0"/>
                        </a:rPr>
                        <a:t>Latest</a:t>
                      </a:r>
                      <a:r>
                        <a:rPr lang="es-VE" sz="700" dirty="0" smtClean="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s-VE" sz="700" dirty="0" err="1" smtClean="0">
                          <a:latin typeface="Bahnschrift" panose="020B0502040204020203" pitchFamily="34" charset="0"/>
                        </a:rPr>
                        <a:t>Version</a:t>
                      </a:r>
                      <a:endParaRPr lang="es-VE" sz="700" dirty="0">
                        <a:latin typeface="Bahnschrift" panose="020B0502040204020203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96697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743" y="177334"/>
            <a:ext cx="349941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65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dit this at Wiki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71" y="1692621"/>
            <a:ext cx="9525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5" y="0"/>
            <a:ext cx="3113754" cy="62327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661" y="454761"/>
            <a:ext cx="5243014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2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05" y="868458"/>
            <a:ext cx="2828789" cy="51210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341500"/>
            <a:ext cx="2042984" cy="15517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15" y="3671127"/>
            <a:ext cx="2409750" cy="181733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153298" y="1025610"/>
            <a:ext cx="3208456" cy="2236574"/>
            <a:chOff x="1153298" y="1025610"/>
            <a:chExt cx="3208456" cy="2236574"/>
          </a:xfrm>
        </p:grpSpPr>
        <p:sp>
          <p:nvSpPr>
            <p:cNvPr id="9" name="Rectángulo 8"/>
            <p:cNvSpPr/>
            <p:nvPr/>
          </p:nvSpPr>
          <p:spPr>
            <a:xfrm>
              <a:off x="1153298" y="1025610"/>
              <a:ext cx="428368" cy="223657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2012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2011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2010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2009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2008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2007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2006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2005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2004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2003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2002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2001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2000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1999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1998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1997</a:t>
              </a:r>
            </a:p>
            <a:p>
              <a:pPr algn="ctr">
                <a:spcAft>
                  <a:spcPts val="100"/>
                </a:spcAft>
              </a:pPr>
              <a:r>
                <a:rPr lang="en-US" sz="800" dirty="0" smtClean="0"/>
                <a:t>1996</a:t>
              </a:r>
              <a:endParaRPr lang="en-US" sz="800" dirty="0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58239" y="1025610"/>
              <a:ext cx="3103515" cy="2236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26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29" y="857250"/>
            <a:ext cx="3464342" cy="46101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2" y="347662"/>
            <a:ext cx="4476750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32" y="1552945"/>
            <a:ext cx="4575786" cy="25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1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5" y="790575"/>
            <a:ext cx="2949300" cy="1657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609850"/>
            <a:ext cx="2952750" cy="16573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75" y="471106"/>
            <a:ext cx="2800350" cy="22962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2880190"/>
            <a:ext cx="2705100" cy="25271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75" y="471106"/>
            <a:ext cx="2857500" cy="1600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375" y="2262187"/>
            <a:ext cx="3276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5262"/>
            <a:ext cx="2571750" cy="1781175"/>
          </a:xfrm>
          <a:prstGeom prst="rect">
            <a:avLst/>
          </a:prstGeom>
        </p:spPr>
      </p:pic>
      <p:pic>
        <p:nvPicPr>
          <p:cNvPr id="1026" name="Picture 2" descr="Image result for bbva datacenters pictu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90736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5" y="195261"/>
            <a:ext cx="2571750" cy="1781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25" y="2090736"/>
            <a:ext cx="2571750" cy="1781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149" y="195261"/>
            <a:ext cx="2619375" cy="1743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150" y="2090736"/>
            <a:ext cx="2619375" cy="17811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195261"/>
            <a:ext cx="2571750" cy="1781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0" y="2090736"/>
            <a:ext cx="1924050" cy="2381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3986210"/>
            <a:ext cx="1914525" cy="23907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2447" y="3986210"/>
            <a:ext cx="1671638" cy="2390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7688" y="3986210"/>
            <a:ext cx="1943100" cy="23622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5569" y="3986210"/>
            <a:ext cx="1697831" cy="23907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3438" y="4471986"/>
            <a:ext cx="2305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zseries z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200025"/>
            <a:ext cx="1671636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zseries z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" y="2505075"/>
            <a:ext cx="1671636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200025"/>
            <a:ext cx="1590675" cy="2228850"/>
          </a:xfrm>
          <a:prstGeom prst="rect">
            <a:avLst/>
          </a:prstGeom>
        </p:spPr>
      </p:pic>
      <p:pic>
        <p:nvPicPr>
          <p:cNvPr id="2054" name="Picture 6" descr="Image result for zseries z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505076"/>
            <a:ext cx="1590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zseries z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32" y="200025"/>
            <a:ext cx="1248568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zseries z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32" y="2505076"/>
            <a:ext cx="1248568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zseries z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82" y="200025"/>
            <a:ext cx="1590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zseries z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82" y="2505075"/>
            <a:ext cx="1590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4039" y="200025"/>
            <a:ext cx="1590675" cy="2228850"/>
          </a:xfrm>
          <a:prstGeom prst="rect">
            <a:avLst/>
          </a:prstGeom>
        </p:spPr>
      </p:pic>
      <p:pic>
        <p:nvPicPr>
          <p:cNvPr id="2064" name="Picture 16" descr="Image result for zseries z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9" y="2505076"/>
            <a:ext cx="1590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zseries z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796" y="200025"/>
            <a:ext cx="1526379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796" y="2505076"/>
            <a:ext cx="1526379" cy="2228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8582" y="200025"/>
            <a:ext cx="1847850" cy="2228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38583" y="2505075"/>
            <a:ext cx="1847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51085</TotalTime>
  <Words>3382</Words>
  <Application>Microsoft Office PowerPoint</Application>
  <PresentationFormat>Panorámica</PresentationFormat>
  <Paragraphs>1085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62" baseType="lpstr">
      <vt:lpstr>Arial</vt:lpstr>
      <vt:lpstr>Bahnschrift</vt:lpstr>
      <vt:lpstr>Bahnschrift SemiBold</vt:lpstr>
      <vt:lpstr>Calibri</vt:lpstr>
      <vt:lpstr>Calibri Light</vt:lpstr>
      <vt:lpstr>CrEAtoR cAmpoTYPe SmcP</vt:lpstr>
      <vt:lpstr>IBM Logo</vt:lpstr>
      <vt:lpstr>MeninBlue</vt:lpstr>
      <vt:lpstr>MV Boli</vt:lpstr>
      <vt:lpstr>Narkisim</vt:lpstr>
      <vt:lpstr>Russo One</vt:lpstr>
      <vt:lpstr>Shrikhand</vt:lpstr>
      <vt:lpstr>TechnicBold</vt:lpstr>
      <vt:lpstr>The Led Display St</vt:lpstr>
      <vt:lpstr>Times New Roman</vt:lpstr>
      <vt:lpstr>Viner Hand ITC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Roza P</dc:creator>
  <cp:lastModifiedBy>Jaime Roza Pedreira</cp:lastModifiedBy>
  <cp:revision>331</cp:revision>
  <cp:lastPrinted>2020-01-20T00:06:01Z</cp:lastPrinted>
  <dcterms:created xsi:type="dcterms:W3CDTF">2019-12-05T20:03:14Z</dcterms:created>
  <dcterms:modified xsi:type="dcterms:W3CDTF">2020-08-19T00:38:53Z</dcterms:modified>
</cp:coreProperties>
</file>